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0"/>
  </p:notesMasterIdLst>
  <p:handoutMasterIdLst>
    <p:handoutMasterId r:id="rId31"/>
  </p:handoutMasterIdLst>
  <p:sldIdLst>
    <p:sldId id="385" r:id="rId2"/>
    <p:sldId id="361" r:id="rId3"/>
    <p:sldId id="362" r:id="rId4"/>
    <p:sldId id="386" r:id="rId5"/>
    <p:sldId id="364" r:id="rId6"/>
    <p:sldId id="365" r:id="rId7"/>
    <p:sldId id="476" r:id="rId8"/>
    <p:sldId id="477" r:id="rId9"/>
    <p:sldId id="473" r:id="rId10"/>
    <p:sldId id="478" r:id="rId11"/>
    <p:sldId id="479" r:id="rId12"/>
    <p:sldId id="480" r:id="rId13"/>
    <p:sldId id="481" r:id="rId14"/>
    <p:sldId id="482" r:id="rId15"/>
    <p:sldId id="483" r:id="rId16"/>
    <p:sldId id="484" r:id="rId17"/>
    <p:sldId id="485" r:id="rId18"/>
    <p:sldId id="486" r:id="rId19"/>
    <p:sldId id="488" r:id="rId20"/>
    <p:sldId id="489" r:id="rId21"/>
    <p:sldId id="490" r:id="rId22"/>
    <p:sldId id="491" r:id="rId23"/>
    <p:sldId id="492" r:id="rId24"/>
    <p:sldId id="493" r:id="rId25"/>
    <p:sldId id="373" r:id="rId26"/>
    <p:sldId id="371" r:id="rId27"/>
    <p:sldId id="375" r:id="rId28"/>
    <p:sldId id="475" r:id="rId29"/>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89651" autoAdjust="0"/>
  </p:normalViewPr>
  <p:slideViewPr>
    <p:cSldViewPr snapToGrid="0">
      <p:cViewPr varScale="1">
        <p:scale>
          <a:sx n="55" d="100"/>
          <a:sy n="55" d="100"/>
        </p:scale>
        <p:origin x="566" y="62"/>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7" d="100"/>
          <a:sy n="67" d="100"/>
        </p:scale>
        <p:origin x="-3154"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912843-8E68-44D7-AC46-294C07C3D77A}" type="datetimeFigureOut">
              <a:rPr lang="en-US" smtClean="0"/>
              <a:t>9/27/2017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0E973E-0F43-48E3-8F8B-1F64AF86E540}" type="slidenum">
              <a:rPr lang="en-US" smtClean="0"/>
              <a:t>‹#›</a:t>
            </a:fld>
            <a:endParaRPr lang="en-US"/>
          </a:p>
        </p:txBody>
      </p:sp>
    </p:spTree>
    <p:extLst>
      <p:ext uri="{BB962C8B-B14F-4D97-AF65-F5344CB8AC3E}">
        <p14:creationId xmlns:p14="http://schemas.microsoft.com/office/powerpoint/2010/main" val="2174697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9/27/2017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Invite audience to start tweeting. Show that tweets are coming in. Ensure that we soon have a winner…. (have some tweets or co-conspirators prepared; or: ask someone in the audience for their favorite and send multiple tweets to have that artist put forward)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9</a:t>
            </a:fld>
            <a:endParaRPr lang="en-US"/>
          </a:p>
        </p:txBody>
      </p:sp>
    </p:spTree>
    <p:extLst>
      <p:ext uri="{BB962C8B-B14F-4D97-AF65-F5344CB8AC3E}">
        <p14:creationId xmlns:p14="http://schemas.microsoft.com/office/powerpoint/2010/main" val="23541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13</a:t>
            </a:fld>
            <a:endParaRPr lang="en-US"/>
          </a:p>
        </p:txBody>
      </p:sp>
    </p:spTree>
    <p:extLst>
      <p:ext uri="{BB962C8B-B14F-4D97-AF65-F5344CB8AC3E}">
        <p14:creationId xmlns:p14="http://schemas.microsoft.com/office/powerpoint/2010/main" val="3211864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create an event organizer’s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application – using REST APIs to get the list of proposed artists and adding VBCS data objects to record information about the artist’s rate , agent contact details and other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details.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14</a:t>
            </a:fld>
            <a:endParaRPr lang="en-US"/>
          </a:p>
        </p:txBody>
      </p:sp>
    </p:spTree>
    <p:extLst>
      <p:ext uri="{BB962C8B-B14F-4D97-AF65-F5344CB8AC3E}">
        <p14:creationId xmlns:p14="http://schemas.microsoft.com/office/powerpoint/2010/main" val="3361818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2053802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334317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Show the new feature in the Portal, discussed in step 3 and developed/built/deployed in Dev CS during the session; show briefly in </a:t>
            </a:r>
            <a:r>
              <a:rPr lang="en-US" sz="1100" kern="1200" dirty="0" err="1" smtClean="0">
                <a:solidFill>
                  <a:schemeClr val="tx1"/>
                </a:solidFill>
                <a:effectLst/>
                <a:latin typeface="+mn-lt"/>
                <a:ea typeface="+mn-ea"/>
                <a:cs typeface="+mn-cs"/>
              </a:rPr>
              <a:t>DevCS</a:t>
            </a:r>
            <a:r>
              <a:rPr lang="en-US" sz="1100" kern="1200" dirty="0" smtClean="0">
                <a:solidFill>
                  <a:schemeClr val="tx1"/>
                </a:solidFill>
                <a:effectLst/>
                <a:latin typeface="+mn-lt"/>
                <a:ea typeface="+mn-ea"/>
                <a:cs typeface="+mn-cs"/>
              </a:rPr>
              <a:t> what the steps are: code committed for the feature; build executed/deployment executed to ACC (or other target cloud)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23</a:t>
            </a:fld>
            <a:endParaRPr lang="en-US"/>
          </a:p>
        </p:txBody>
      </p:sp>
    </p:spTree>
    <p:extLst>
      <p:ext uri="{BB962C8B-B14F-4D97-AF65-F5344CB8AC3E}">
        <p14:creationId xmlns:p14="http://schemas.microsoft.com/office/powerpoint/2010/main" val="2072259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From the Ops perspective: demonstrate in OMC APM &amp; Log Analytics how the user requests to for example the Portal can be tracked, all the way down to the underlying code executed on one of several cloud services (ACC, SOA CS, JCS,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24</a:t>
            </a:fld>
            <a:endParaRPr lang="en-US"/>
          </a:p>
        </p:txBody>
      </p:sp>
    </p:spTree>
    <p:extLst>
      <p:ext uri="{BB962C8B-B14F-4D97-AF65-F5344CB8AC3E}">
        <p14:creationId xmlns:p14="http://schemas.microsoft.com/office/powerpoint/2010/main" val="171409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9/27/2017</a:t>
            </a:fld>
            <a:endParaRPr lang="en-US"/>
          </a:p>
        </p:txBody>
      </p:sp>
      <p:sp>
        <p:nvSpPr>
          <p:cNvPr id="3" name="Footer Placeholder 2"/>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4" name="Slide Number Placeholder 3"/>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93556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9/27/2017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29432353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3029939"/>
            <a:ext cx="14739224"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2601040" y="5527040"/>
            <a:ext cx="12138184" cy="2492587"/>
          </a:xfrm>
        </p:spPr>
        <p:txBody>
          <a:bodyPr/>
          <a:lstStyle>
            <a:lvl1pPr marL="0" indent="0" algn="ctr">
              <a:buNone/>
              <a:defRPr>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9/27/2017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59836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727"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63" r:id="rId24"/>
    <p:sldLayoutId id="2147483708" r:id="rId25"/>
    <p:sldLayoutId id="2147483729" r:id="rId26"/>
    <p:sldLayoutId id="2147483730"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713" r:id="rId44"/>
    <p:sldLayoutId id="2147483715" r:id="rId45"/>
    <p:sldLayoutId id="2147483728" r:id="rId46"/>
    <p:sldLayoutId id="2147483716" r:id="rId47"/>
    <p:sldLayoutId id="2147483717" r:id="rId48"/>
    <p:sldLayoutId id="2147483759" r:id="rId49"/>
    <p:sldLayoutId id="2147483760" r:id="rId50"/>
    <p:sldLayoutId id="2147483761" r:id="rId51"/>
    <p:sldLayoutId id="2147483758" r:id="rId52"/>
    <p:sldLayoutId id="2147483733" r:id="rId53"/>
    <p:sldLayoutId id="2147483762" r:id="rId54"/>
    <p:sldLayoutId id="2147483731" r:id="rId55"/>
    <p:sldLayoutId id="2147483718" r:id="rId56"/>
    <p:sldLayoutId id="2147483719" r:id="rId57"/>
    <p:sldLayoutId id="2147483885" r:id="rId58"/>
    <p:sldLayoutId id="2147483886" r:id="rId59"/>
    <p:sldLayoutId id="2147483887" r:id="rId60"/>
    <p:sldLayoutId id="2147483888"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46.png"/><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hyperlink" Target="https://frontend-metcsgse00739.apaas.us2.oraclecloud.com/" TargetMode="External"/><Relationship Id="rId9" Type="http://schemas.openxmlformats.org/officeDocument/2006/relationships/image" Target="../media/image39.jpe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48.jpeg"/><Relationship Id="rId4" Type="http://schemas.openxmlformats.org/officeDocument/2006/relationships/hyperlink" Target="http://104.155.85.98/ics/integration/flowsvc/soap/PROPOSENEWACTFOR_SOAP/v01/?wsdl"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39.jpeg"/><Relationship Id="rId17" Type="http://schemas.openxmlformats.org/officeDocument/2006/relationships/image" Target="../media/image44.png"/><Relationship Id="rId2" Type="http://schemas.openxmlformats.org/officeDocument/2006/relationships/image" Target="../media/image29.png"/><Relationship Id="rId16" Type="http://schemas.openxmlformats.org/officeDocument/2006/relationships/image" Target="../media/image43.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38.png"/><Relationship Id="rId5" Type="http://schemas.openxmlformats.org/officeDocument/2006/relationships/hyperlink" Target="https://frontend-metcsgse00739.apaas.us2.oraclecloud.com/" TargetMode="External"/><Relationship Id="rId15" Type="http://schemas.openxmlformats.org/officeDocument/2006/relationships/image" Target="../media/image42.jpeg"/><Relationship Id="rId10" Type="http://schemas.openxmlformats.org/officeDocument/2006/relationships/image" Target="../media/image37.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48.jpeg"/><Relationship Id="rId14" Type="http://schemas.openxmlformats.org/officeDocument/2006/relationships/image" Target="../media/image41.png"/></Relationships>
</file>

<file path=ppt/slides/_rels/slide27.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jpeg"/><Relationship Id="rId2" Type="http://schemas.openxmlformats.org/officeDocument/2006/relationships/image" Target="../media/image49.png"/><Relationship Id="rId1" Type="http://schemas.openxmlformats.org/officeDocument/2006/relationships/slideLayout" Target="../slideLayouts/slideLayout25.xml"/><Relationship Id="rId6" Type="http://schemas.openxmlformats.org/officeDocument/2006/relationships/image" Target="../media/image53.jpeg"/><Relationship Id="rId5" Type="http://schemas.openxmlformats.org/officeDocument/2006/relationships/image" Target="../media/image52.jpeg"/><Relationship Id="rId10" Type="http://schemas.openxmlformats.org/officeDocument/2006/relationships/image" Target="../media/image57.png"/><Relationship Id="rId4" Type="http://schemas.openxmlformats.org/officeDocument/2006/relationships/image" Target="../media/image51.jpeg"/><Relationship Id="rId9" Type="http://schemas.openxmlformats.org/officeDocument/2006/relationships/image" Target="../media/image56.jpeg"/></Relationships>
</file>

<file path=ppt/slides/_rels/slide2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42.jpe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9600" dirty="0">
                <a:solidFill>
                  <a:srgbClr val="FF0000"/>
                </a:solidFill>
              </a:rPr>
              <a:t>World record </a:t>
            </a:r>
            <a:r>
              <a:rPr lang="nl-NL" sz="9600" dirty="0" err="1">
                <a:solidFill>
                  <a:srgbClr val="FF0000"/>
                </a:solidFill>
              </a:rPr>
              <a:t>Soaring</a:t>
            </a:r>
            <a:r>
              <a:rPr lang="nl-NL" sz="9600" dirty="0">
                <a:solidFill>
                  <a:srgbClr val="FF0000"/>
                </a:solidFill>
              </a:rPr>
              <a:t> </a:t>
            </a:r>
            <a:r>
              <a:rPr lang="nl-NL" sz="9600" dirty="0" err="1">
                <a:solidFill>
                  <a:srgbClr val="FF0000"/>
                </a:solidFill>
              </a:rPr>
              <a:t>trough</a:t>
            </a:r>
            <a:r>
              <a:rPr lang="nl-NL" sz="9600" dirty="0">
                <a:solidFill>
                  <a:srgbClr val="FF0000"/>
                </a:solidFill>
              </a:rPr>
              <a:t> </a:t>
            </a:r>
            <a:r>
              <a:rPr lang="nl-NL" sz="9600" dirty="0" err="1">
                <a:solidFill>
                  <a:srgbClr val="FF0000"/>
                </a:solidFill>
              </a:rPr>
              <a:t>the</a:t>
            </a:r>
            <a:r>
              <a:rPr lang="nl-NL" sz="9600" dirty="0">
                <a:solidFill>
                  <a:srgbClr val="FF0000"/>
                </a:solidFill>
              </a:rPr>
              <a:t> </a:t>
            </a:r>
            <a:r>
              <a:rPr lang="nl-NL" sz="9600" dirty="0" err="1" smtClean="0">
                <a:solidFill>
                  <a:srgbClr val="FF0000"/>
                </a:solidFill>
              </a:rPr>
              <a:t>clouds</a:t>
            </a:r>
            <a:r>
              <a:rPr lang="nl-NL" sz="9600" dirty="0">
                <a:solidFill>
                  <a:srgbClr val="FF0000"/>
                </a:solidFill>
              </a:rPr>
              <a:t/>
            </a:r>
            <a:br>
              <a:rPr lang="nl-NL" sz="9600" dirty="0">
                <a:solidFill>
                  <a:srgbClr val="FF0000"/>
                </a:solidFill>
              </a:rPr>
            </a:br>
            <a:r>
              <a:rPr lang="nl-NL" sz="6600" dirty="0" err="1" smtClean="0">
                <a:solidFill>
                  <a:srgbClr val="FF0000"/>
                </a:solidFill>
              </a:rPr>
              <a:t>LIve</a:t>
            </a:r>
            <a:r>
              <a:rPr lang="nl-NL" sz="6600" dirty="0" smtClean="0">
                <a:solidFill>
                  <a:srgbClr val="FF0000"/>
                </a:solidFill>
              </a:rPr>
              <a:t> </a:t>
            </a:r>
            <a:r>
              <a:rPr lang="nl-NL" sz="6600" dirty="0">
                <a:solidFill>
                  <a:srgbClr val="FF0000"/>
                </a:solidFill>
              </a:rPr>
              <a:t>demo of </a:t>
            </a:r>
            <a:r>
              <a:rPr lang="nl-NL" sz="6600" dirty="0" smtClean="0">
                <a:solidFill>
                  <a:srgbClr val="FF0000"/>
                </a:solidFill>
              </a:rPr>
              <a:t/>
            </a:r>
            <a:br>
              <a:rPr lang="nl-NL" sz="6600" dirty="0" smtClean="0">
                <a:solidFill>
                  <a:srgbClr val="FF0000"/>
                </a:solidFill>
              </a:rPr>
            </a:br>
            <a:r>
              <a:rPr lang="nl-NL" sz="13800" dirty="0" smtClean="0">
                <a:solidFill>
                  <a:srgbClr val="FF0000"/>
                </a:solidFill>
              </a:rPr>
              <a:t>19</a:t>
            </a:r>
            <a:r>
              <a:rPr lang="nl-NL" sz="6600" dirty="0" smtClean="0">
                <a:solidFill>
                  <a:srgbClr val="FF0000"/>
                </a:solidFill>
              </a:rPr>
              <a:t> </a:t>
            </a:r>
            <a:br>
              <a:rPr lang="nl-NL" sz="6600" dirty="0" smtClean="0">
                <a:solidFill>
                  <a:srgbClr val="FF0000"/>
                </a:solidFill>
              </a:rPr>
            </a:br>
            <a:r>
              <a:rPr lang="nl-NL" sz="6600" dirty="0" smtClean="0">
                <a:solidFill>
                  <a:srgbClr val="FF0000"/>
                </a:solidFill>
              </a:rPr>
              <a:t>Oracle Public </a:t>
            </a:r>
            <a:r>
              <a:rPr lang="nl-NL" sz="6600" dirty="0" err="1" smtClean="0">
                <a:solidFill>
                  <a:srgbClr val="FF0000"/>
                </a:solidFill>
              </a:rPr>
              <a:t>cloud</a:t>
            </a:r>
            <a:r>
              <a:rPr lang="nl-NL" sz="6600" dirty="0" smtClean="0">
                <a:solidFill>
                  <a:srgbClr val="FF0000"/>
                </a:solidFill>
              </a:rPr>
              <a:t> services</a:t>
            </a:r>
            <a:endParaRPr lang="en-US" dirty="0"/>
          </a:p>
        </p:txBody>
      </p:sp>
      <p:sp>
        <p:nvSpPr>
          <p:cNvPr id="3" name="Text Placeholder 2"/>
          <p:cNvSpPr>
            <a:spLocks noGrp="1"/>
          </p:cNvSpPr>
          <p:nvPr>
            <p:ph type="body" sz="quarter" idx="10"/>
          </p:nvPr>
        </p:nvSpPr>
        <p:spPr>
          <a:xfrm>
            <a:off x="1192144" y="7025640"/>
            <a:ext cx="14955977" cy="2118360"/>
          </a:xfrm>
        </p:spPr>
        <p:txBody>
          <a:bodyPr/>
          <a:lstStyle/>
          <a:p>
            <a:r>
              <a:rPr lang="nl-NL" b="1" dirty="0" smtClean="0"/>
              <a:t>The Oracle ACE </a:t>
            </a:r>
            <a:r>
              <a:rPr lang="nl-NL" b="1" dirty="0" err="1" smtClean="0"/>
              <a:t>Soaring</a:t>
            </a:r>
            <a:r>
              <a:rPr lang="nl-NL" b="1" dirty="0" smtClean="0"/>
              <a:t> </a:t>
            </a:r>
            <a:r>
              <a:rPr lang="nl-NL" b="1" dirty="0" err="1" smtClean="0"/>
              <a:t>Clouds</a:t>
            </a:r>
            <a:r>
              <a:rPr lang="nl-NL" b="1" dirty="0" smtClean="0"/>
              <a:t> Team</a:t>
            </a:r>
          </a:p>
          <a:p>
            <a:r>
              <a:rPr lang="nl-NL" b="1" dirty="0" smtClean="0"/>
              <a:t>Oracle </a:t>
            </a:r>
            <a:r>
              <a:rPr lang="nl-NL" b="1" dirty="0" err="1" smtClean="0"/>
              <a:t>OpenWorld</a:t>
            </a:r>
            <a:r>
              <a:rPr lang="nl-NL" b="1" dirty="0" smtClean="0"/>
              <a:t> 2017</a:t>
            </a:r>
          </a:p>
          <a:p>
            <a:r>
              <a:rPr lang="nl-NL" b="1" dirty="0" smtClean="0"/>
              <a:t>2nd </a:t>
            </a:r>
            <a:r>
              <a:rPr lang="nl-NL" b="1" dirty="0" err="1" smtClean="0"/>
              <a:t>October</a:t>
            </a:r>
            <a:r>
              <a:rPr lang="nl-NL" b="1" dirty="0" smtClean="0"/>
              <a:t> 2017, San Francisco, USA</a:t>
            </a:r>
            <a:endParaRPr lang="en-US" b="1" dirty="0"/>
          </a:p>
        </p:txBody>
      </p:sp>
      <p:pic>
        <p:nvPicPr>
          <p:cNvPr id="4"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856" y="7814587"/>
            <a:ext cx="4824536" cy="1618229"/>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10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5966338" cy="1346288"/>
          </a:xfrm>
        </p:spPr>
        <p:txBody>
          <a:bodyPr/>
          <a:lstStyle/>
          <a:p>
            <a:r>
              <a:rPr lang="en-US" sz="4800" dirty="0" smtClean="0"/>
              <a:t>Process cloud service for human workflow</a:t>
            </a:r>
            <a:endParaRPr lang="nl-NL" sz="4800" dirty="0"/>
          </a:p>
        </p:txBody>
      </p:sp>
      <p:sp>
        <p:nvSpPr>
          <p:cNvPr id="3" name="Text Placeholder 2"/>
          <p:cNvSpPr>
            <a:spLocks noGrp="1"/>
          </p:cNvSpPr>
          <p:nvPr>
            <p:ph type="body" sz="quarter" idx="10"/>
          </p:nvPr>
        </p:nvSpPr>
        <p:spPr/>
        <p:txBody>
          <a:bodyPr/>
          <a:lstStyle/>
          <a:p>
            <a:r>
              <a:rPr lang="en-US" dirty="0" smtClean="0"/>
              <a:t>@</a:t>
            </a:r>
            <a:r>
              <a:rPr lang="en-US" dirty="0" err="1" smtClean="0"/>
              <a:t>Lonneke</a:t>
            </a:r>
            <a:endParaRPr lang="en-US" dirty="0" smtClean="0"/>
          </a:p>
          <a:p>
            <a:r>
              <a:rPr lang="en-US" dirty="0" smtClean="0"/>
              <a:t>Screenshots PCS, Docs, Social plus task email</a:t>
            </a:r>
          </a:p>
          <a:p>
            <a:r>
              <a:rPr lang="en-US" dirty="0" smtClean="0"/>
              <a:t>Demo:</a:t>
            </a:r>
          </a:p>
          <a:p>
            <a:pPr lvl="1"/>
            <a:r>
              <a:rPr lang="en-US" dirty="0"/>
              <a:t>Show the email received from PCS to act on a task; </a:t>
            </a:r>
            <a:endParaRPr lang="en-US" dirty="0" smtClean="0"/>
          </a:p>
          <a:p>
            <a:pPr lvl="1"/>
            <a:r>
              <a:rPr lang="en-US" dirty="0" smtClean="0"/>
              <a:t>show </a:t>
            </a:r>
            <a:r>
              <a:rPr lang="en-US" dirty="0"/>
              <a:t>Document Cloud and Conversations/OSN. </a:t>
            </a:r>
            <a:endParaRPr lang="en-US" dirty="0" smtClean="0"/>
          </a:p>
          <a:p>
            <a:pPr lvl="1"/>
            <a:r>
              <a:rPr lang="en-US" dirty="0" smtClean="0"/>
              <a:t>Open </a:t>
            </a:r>
            <a:r>
              <a:rPr lang="en-US" dirty="0"/>
              <a:t>Task in PCS. </a:t>
            </a:r>
            <a:endParaRPr lang="en-US" dirty="0" smtClean="0"/>
          </a:p>
          <a:p>
            <a:pPr lvl="1"/>
            <a:r>
              <a:rPr lang="en-US" dirty="0" smtClean="0"/>
              <a:t>Decide </a:t>
            </a:r>
            <a:r>
              <a:rPr lang="en-US" dirty="0"/>
              <a:t>on proposed artist (if we have several winners i.e. multiple tasks we can reject one and accept another)</a:t>
            </a:r>
            <a:endParaRPr lang="nl-NL" dirty="0"/>
          </a:p>
          <a:p>
            <a:pPr lvl="1"/>
            <a:endParaRPr lang="en-US" dirty="0" smtClean="0"/>
          </a:p>
        </p:txBody>
      </p:sp>
    </p:spTree>
    <p:extLst>
      <p:ext uri="{BB962C8B-B14F-4D97-AF65-F5344CB8AC3E}">
        <p14:creationId xmlns:p14="http://schemas.microsoft.com/office/powerpoint/2010/main" val="8971374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Activate Social media</a:t>
            </a:r>
            <a:br>
              <a:rPr lang="en-US" dirty="0" smtClean="0"/>
            </a:br>
            <a:r>
              <a:rPr lang="en-US" dirty="0" smtClean="0"/>
              <a:t>Twitter, Email, Google  Docs</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r>
              <a:rPr lang="en-US" dirty="0" smtClean="0"/>
              <a:t>: screenshot of Tweet, Email and OSSI outcome</a:t>
            </a:r>
          </a:p>
          <a:p>
            <a:r>
              <a:rPr lang="en-US" dirty="0" smtClean="0"/>
              <a:t>Demo:</a:t>
            </a:r>
          </a:p>
          <a:p>
            <a:pPr lvl="1"/>
            <a:r>
              <a:rPr lang="en-US" dirty="0"/>
              <a:t>Show the tweet that is published to announce the newly registered artist proposal. </a:t>
            </a:r>
            <a:endParaRPr lang="en-US" dirty="0" smtClean="0"/>
          </a:p>
          <a:p>
            <a:pPr lvl="1"/>
            <a:r>
              <a:rPr lang="en-US" dirty="0" smtClean="0"/>
              <a:t>Show the email on Gmail with the newly accepted proposal</a:t>
            </a:r>
          </a:p>
          <a:p>
            <a:pPr lvl="1"/>
            <a:r>
              <a:rPr lang="en-US" dirty="0" smtClean="0"/>
              <a:t>Show </a:t>
            </a:r>
            <a:r>
              <a:rPr lang="en-US" dirty="0"/>
              <a:t>the result of whatever we can make OSSI do in response to the new artist proposal</a:t>
            </a:r>
            <a:endParaRPr lang="nl-NL" dirty="0"/>
          </a:p>
          <a:p>
            <a:pPr lvl="1"/>
            <a:endParaRPr lang="nl-NL" dirty="0"/>
          </a:p>
          <a:p>
            <a:endParaRPr lang="nl-NL" dirty="0"/>
          </a:p>
        </p:txBody>
      </p:sp>
    </p:spTree>
    <p:extLst>
      <p:ext uri="{BB962C8B-B14F-4D97-AF65-F5344CB8AC3E}">
        <p14:creationId xmlns:p14="http://schemas.microsoft.com/office/powerpoint/2010/main" val="32020560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373065" cy="1346288"/>
          </a:xfrm>
        </p:spPr>
        <p:txBody>
          <a:bodyPr/>
          <a:lstStyle/>
          <a:p>
            <a:r>
              <a:rPr lang="en-US" dirty="0"/>
              <a:t>Conference Artist Proposals </a:t>
            </a:r>
            <a:r>
              <a:rPr lang="en-US" dirty="0" smtClean="0"/>
              <a:t>Portal with the new proposal and artist enrichment</a:t>
            </a:r>
            <a:endParaRPr lang="nl-NL" dirty="0"/>
          </a:p>
        </p:txBody>
      </p:sp>
      <p:sp>
        <p:nvSpPr>
          <p:cNvPr id="3" name="Text Placeholder 2"/>
          <p:cNvSpPr>
            <a:spLocks noGrp="1"/>
          </p:cNvSpPr>
          <p:nvPr>
            <p:ph type="body" sz="quarter" idx="10"/>
          </p:nvPr>
        </p:nvSpPr>
        <p:spPr/>
        <p:txBody>
          <a:bodyPr/>
          <a:lstStyle/>
          <a:p>
            <a:r>
              <a:rPr lang="en-US" dirty="0" smtClean="0"/>
              <a:t>@Richard:</a:t>
            </a:r>
          </a:p>
          <a:p>
            <a:pPr lvl="1"/>
            <a:r>
              <a:rPr lang="en-US" dirty="0" smtClean="0"/>
              <a:t>Screenshot of newly added artist in JET portal – with enrichment (such as image and albums)</a:t>
            </a:r>
          </a:p>
          <a:p>
            <a:pPr lvl="1"/>
            <a:r>
              <a:rPr lang="en-US" dirty="0" smtClean="0"/>
              <a:t>Demo: </a:t>
            </a:r>
          </a:p>
          <a:p>
            <a:pPr lvl="2"/>
            <a:r>
              <a:rPr lang="en-US" dirty="0"/>
              <a:t>with enrichment (such as image and albums)</a:t>
            </a:r>
          </a:p>
          <a:p>
            <a:pPr lvl="2"/>
            <a:r>
              <a:rPr lang="en-US" dirty="0" smtClean="0"/>
              <a:t>Point out low number of likes</a:t>
            </a:r>
          </a:p>
          <a:p>
            <a:pPr lvl="2"/>
            <a:r>
              <a:rPr lang="en-US" dirty="0"/>
              <a:t>Invite the audience </a:t>
            </a:r>
            <a:r>
              <a:rPr lang="en-US" dirty="0" smtClean="0"/>
              <a:t> (see next slide) to </a:t>
            </a:r>
            <a:r>
              <a:rPr lang="en-US" dirty="0"/>
              <a:t>access the </a:t>
            </a:r>
            <a:r>
              <a:rPr lang="en-US" dirty="0" err="1"/>
              <a:t>tinyurl</a:t>
            </a:r>
            <a:r>
              <a:rPr lang="en-US" dirty="0"/>
              <a:t> with a document that contains URLs to all our interfaces – JET, MAX (QR to download), VB CS?, API, Data </a:t>
            </a:r>
            <a:r>
              <a:rPr lang="en-US" dirty="0" err="1"/>
              <a:t>Viz</a:t>
            </a:r>
            <a:r>
              <a:rPr lang="en-US" dirty="0"/>
              <a:t>?, ADF?, plus GitHub – also to prove it is all live and </a:t>
            </a:r>
            <a:r>
              <a:rPr lang="en-US" dirty="0" smtClean="0"/>
              <a:t>real</a:t>
            </a:r>
          </a:p>
          <a:p>
            <a:pPr lvl="2"/>
            <a:r>
              <a:rPr lang="en-US" dirty="0" smtClean="0"/>
              <a:t>Ask them to like artist proposals and watch the like count increase</a:t>
            </a:r>
            <a:endParaRPr lang="nl-NL" dirty="0"/>
          </a:p>
          <a:p>
            <a:pPr lvl="2"/>
            <a:endParaRPr lang="nl-NL" dirty="0"/>
          </a:p>
        </p:txBody>
      </p:sp>
    </p:spTree>
    <p:extLst>
      <p:ext uri="{BB962C8B-B14F-4D97-AF65-F5344CB8AC3E}">
        <p14:creationId xmlns:p14="http://schemas.microsoft.com/office/powerpoint/2010/main" val="2192766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53" y="1706562"/>
            <a:ext cx="8680767" cy="7635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77770" y="843460"/>
            <a:ext cx="15730812" cy="1346288"/>
          </a:xfrm>
        </p:spPr>
        <p:txBody>
          <a:bodyPr/>
          <a:lstStyle/>
          <a:p>
            <a:r>
              <a:rPr lang="nl-NL" dirty="0" smtClean="0"/>
              <a:t>Live </a:t>
            </a:r>
            <a:r>
              <a:rPr lang="nl-NL" dirty="0" err="1" smtClean="0"/>
              <a:t>Endpoints</a:t>
            </a:r>
            <a:r>
              <a:rPr lang="nl-NL" dirty="0" smtClean="0"/>
              <a:t> &amp; </a:t>
            </a:r>
            <a:r>
              <a:rPr lang="nl-NL" dirty="0" smtClean="0"/>
              <a:t>Resources </a:t>
            </a:r>
            <a:r>
              <a:rPr lang="nl-NL" dirty="0" err="1" smtClean="0"/>
              <a:t>for</a:t>
            </a:r>
            <a:r>
              <a:rPr lang="nl-NL" dirty="0" smtClean="0"/>
              <a:t> </a:t>
            </a:r>
            <a:r>
              <a:rPr lang="nl-NL" dirty="0" err="1" smtClean="0"/>
              <a:t>you</a:t>
            </a:r>
            <a:r>
              <a:rPr lang="nl-NL" dirty="0" smtClean="0"/>
              <a:t> </a:t>
            </a:r>
            <a:r>
              <a:rPr lang="nl-NL" dirty="0" err="1" smtClean="0"/>
              <a:t>to</a:t>
            </a:r>
            <a:r>
              <a:rPr lang="nl-NL" dirty="0" smtClean="0"/>
              <a:t> access</a:t>
            </a:r>
            <a:endParaRPr lang="en-US" dirty="0"/>
          </a:p>
        </p:txBody>
      </p:sp>
      <p:sp>
        <p:nvSpPr>
          <p:cNvPr id="3" name="TextBox 2"/>
          <p:cNvSpPr txBox="1"/>
          <p:nvPr/>
        </p:nvSpPr>
        <p:spPr>
          <a:xfrm>
            <a:off x="9189720" y="2377440"/>
            <a:ext cx="4759636" cy="769441"/>
          </a:xfrm>
          <a:prstGeom prst="rect">
            <a:avLst/>
          </a:prstGeom>
          <a:solidFill>
            <a:schemeClr val="accent5">
              <a:lumMod val="20000"/>
              <a:lumOff val="80000"/>
            </a:schemeClr>
          </a:solidFill>
        </p:spPr>
        <p:txBody>
          <a:bodyPr wrap="none" rtlCol="0">
            <a:spAutoFit/>
          </a:bodyPr>
          <a:lstStyle/>
          <a:p>
            <a:r>
              <a:rPr lang="en-US" sz="4400" dirty="0">
                <a:latin typeface="Berlin Sans FB" panose="020E0602020502020306" pitchFamily="34" charset="0"/>
              </a:rPr>
              <a:t>http://</a:t>
            </a:r>
            <a:r>
              <a:rPr lang="en-US" sz="4400" dirty="0" smtClean="0">
                <a:latin typeface="Berlin Sans FB" panose="020E0602020502020306" pitchFamily="34" charset="0"/>
              </a:rPr>
              <a:t>tinyurl.com</a:t>
            </a:r>
            <a:r>
              <a:rPr lang="en-US" sz="4400" dirty="0" smtClean="0">
                <a:latin typeface="Berlin Sans FB" panose="020E0602020502020306" pitchFamily="34" charset="0"/>
              </a:rPr>
              <a:t>/...</a:t>
            </a:r>
            <a:endParaRPr lang="en-US" sz="4400" dirty="0" smtClean="0">
              <a:latin typeface="Berlin Sans FB" panose="020E0602020502020306" pitchFamily="34" charset="0"/>
            </a:endParaRPr>
          </a:p>
        </p:txBody>
      </p:sp>
    </p:spTree>
    <p:extLst>
      <p:ext uri="{BB962C8B-B14F-4D97-AF65-F5344CB8AC3E}">
        <p14:creationId xmlns:p14="http://schemas.microsoft.com/office/powerpoint/2010/main" val="158730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Event organizer’s </a:t>
            </a:r>
            <a:r>
              <a:rPr lang="en-US" dirty="0" err="1" smtClean="0"/>
              <a:t>backoffice</a:t>
            </a:r>
            <a:r>
              <a:rPr lang="en-US" dirty="0" smtClean="0"/>
              <a:t> application – Visual Builder Cloud Service</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of VBCS application</a:t>
            </a:r>
          </a:p>
          <a:p>
            <a:r>
              <a:rPr lang="en-US" dirty="0" smtClean="0"/>
              <a:t>Demo:</a:t>
            </a:r>
          </a:p>
          <a:p>
            <a:pPr lvl="1"/>
            <a:r>
              <a:rPr lang="en-US" dirty="0" smtClean="0"/>
              <a:t>Show that artist is visible in VBCS application’</a:t>
            </a:r>
          </a:p>
          <a:p>
            <a:pPr lvl="1"/>
            <a:r>
              <a:rPr lang="en-US" dirty="0" smtClean="0"/>
              <a:t>Show agent details (can be) associated with artist</a:t>
            </a:r>
          </a:p>
          <a:p>
            <a:pPr lvl="1"/>
            <a:r>
              <a:rPr lang="en-US" dirty="0" smtClean="0"/>
              <a:t>Briefly  mention the difference in terms of technology with JET Portal</a:t>
            </a:r>
            <a:endParaRPr lang="nl-NL" dirty="0"/>
          </a:p>
        </p:txBody>
      </p:sp>
    </p:spTree>
    <p:extLst>
      <p:ext uri="{BB962C8B-B14F-4D97-AF65-F5344CB8AC3E}">
        <p14:creationId xmlns:p14="http://schemas.microsoft.com/office/powerpoint/2010/main" val="7385546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Mobile application for the community</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Lonneke</a:t>
            </a:r>
            <a:endParaRPr lang="en-US" dirty="0" smtClean="0"/>
          </a:p>
          <a:p>
            <a:r>
              <a:rPr lang="en-US" dirty="0" smtClean="0"/>
              <a:t>Picture/Screenshot of MAX application running on actual mobile device</a:t>
            </a:r>
          </a:p>
          <a:p>
            <a:r>
              <a:rPr lang="en-US" dirty="0" smtClean="0"/>
              <a:t>Demo:</a:t>
            </a:r>
          </a:p>
          <a:p>
            <a:pPr lvl="1"/>
            <a:r>
              <a:rPr lang="en-US" dirty="0" smtClean="0"/>
              <a:t>Can you run MAX emulator and show that new artist is showing?</a:t>
            </a:r>
          </a:p>
          <a:p>
            <a:pPr lvl="1"/>
            <a:r>
              <a:rPr lang="en-US" dirty="0" smtClean="0"/>
              <a:t>Hold up mobile device for the audience to gaze at?</a:t>
            </a:r>
            <a:endParaRPr lang="nl-NL" dirty="0"/>
          </a:p>
        </p:txBody>
      </p:sp>
    </p:spTree>
    <p:extLst>
      <p:ext uri="{BB962C8B-B14F-4D97-AF65-F5344CB8AC3E}">
        <p14:creationId xmlns:p14="http://schemas.microsoft.com/office/powerpoint/2010/main" val="19010569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Artist proposal back office raw data management application</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 ADF Artist Proposal Manager</a:t>
            </a:r>
          </a:p>
          <a:p>
            <a:r>
              <a:rPr lang="en-US" dirty="0" smtClean="0"/>
              <a:t>Demo:</a:t>
            </a:r>
          </a:p>
          <a:p>
            <a:pPr lvl="1"/>
            <a:r>
              <a:rPr lang="en-US" dirty="0" smtClean="0"/>
              <a:t>Probably not demo at all or briefly point out the new artist with enrichment details</a:t>
            </a:r>
            <a:endParaRPr lang="nl-NL" dirty="0"/>
          </a:p>
        </p:txBody>
      </p:sp>
    </p:spTree>
    <p:extLst>
      <p:ext uri="{BB962C8B-B14F-4D97-AF65-F5344CB8AC3E}">
        <p14:creationId xmlns:p14="http://schemas.microsoft.com/office/powerpoint/2010/main" val="93499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and data analysis – citizen data science </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Data Visualization cloud service with details for artist proposals</a:t>
            </a:r>
          </a:p>
          <a:p>
            <a:pPr lvl="1"/>
            <a:r>
              <a:rPr lang="en-US" dirty="0" smtClean="0"/>
              <a:t>Perhaps Timeline of album releases for newly added artist</a:t>
            </a:r>
          </a:p>
          <a:p>
            <a:r>
              <a:rPr lang="en-US" dirty="0" smtClean="0"/>
              <a:t>Demo</a:t>
            </a:r>
          </a:p>
          <a:p>
            <a:pPr lvl="1"/>
            <a:r>
              <a:rPr lang="en-US" dirty="0" smtClean="0"/>
              <a:t>Show some visualizations in DVCS – at least one including the live newly added artist (e.g. the timeline of album releases)</a:t>
            </a:r>
            <a:endParaRPr lang="nl-NL" dirty="0"/>
          </a:p>
        </p:txBody>
      </p:sp>
    </p:spTree>
    <p:extLst>
      <p:ext uri="{BB962C8B-B14F-4D97-AF65-F5344CB8AC3E}">
        <p14:creationId xmlns:p14="http://schemas.microsoft.com/office/powerpoint/2010/main" val="28397979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APIs for accessing Artist proposal details</a:t>
            </a:r>
            <a:endParaRPr lang="nl-NL" dirty="0"/>
          </a:p>
        </p:txBody>
      </p:sp>
      <p:sp>
        <p:nvSpPr>
          <p:cNvPr id="3" name="Text Placeholder 2"/>
          <p:cNvSpPr>
            <a:spLocks noGrp="1"/>
          </p:cNvSpPr>
          <p:nvPr>
            <p:ph type="body" sz="quarter" idx="10"/>
          </p:nvPr>
        </p:nvSpPr>
        <p:spPr/>
        <p:txBody>
          <a:bodyPr/>
          <a:lstStyle/>
          <a:p>
            <a:r>
              <a:rPr lang="en-US" dirty="0" smtClean="0"/>
              <a:t>@Sven</a:t>
            </a:r>
          </a:p>
          <a:p>
            <a:r>
              <a:rPr lang="en-US" dirty="0" smtClean="0"/>
              <a:t>Screenshot: </a:t>
            </a:r>
          </a:p>
          <a:p>
            <a:pPr lvl="1"/>
            <a:r>
              <a:rPr lang="en-US" dirty="0" smtClean="0"/>
              <a:t>API Portal with design details for APIs </a:t>
            </a:r>
          </a:p>
          <a:p>
            <a:pPr lvl="1"/>
            <a:r>
              <a:rPr lang="en-US" dirty="0" smtClean="0"/>
              <a:t>Postman example call with returned details about artist</a:t>
            </a:r>
          </a:p>
          <a:p>
            <a:r>
              <a:rPr lang="en-US" dirty="0" smtClean="0"/>
              <a:t>Demo</a:t>
            </a:r>
          </a:p>
          <a:p>
            <a:pPr lvl="1"/>
            <a:r>
              <a:rPr lang="en-US" dirty="0"/>
              <a:t>Show an API in API CS ; </a:t>
            </a:r>
            <a:endParaRPr lang="en-US" dirty="0" smtClean="0"/>
          </a:p>
          <a:p>
            <a:pPr lvl="1"/>
            <a:r>
              <a:rPr lang="en-US" dirty="0" smtClean="0"/>
              <a:t>invoke </a:t>
            </a:r>
            <a:r>
              <a:rPr lang="en-US" dirty="0"/>
              <a:t>that API </a:t>
            </a:r>
            <a:r>
              <a:rPr lang="en-US" dirty="0" smtClean="0"/>
              <a:t>(from Postman?) and </a:t>
            </a:r>
            <a:r>
              <a:rPr lang="en-US" dirty="0"/>
              <a:t>show that the new artist details are returned</a:t>
            </a:r>
            <a:endParaRPr lang="nl-NL" dirty="0"/>
          </a:p>
          <a:p>
            <a:pPr lvl="1"/>
            <a:endParaRPr lang="nl-NL" dirty="0"/>
          </a:p>
        </p:txBody>
      </p:sp>
    </p:spTree>
    <p:extLst>
      <p:ext uri="{BB962C8B-B14F-4D97-AF65-F5344CB8AC3E}">
        <p14:creationId xmlns:p14="http://schemas.microsoft.com/office/powerpoint/2010/main" val="41377699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solution </a:t>
            </a:r>
            <a:br>
              <a:rPr lang="en-US" dirty="0" smtClean="0"/>
            </a:br>
            <a:r>
              <a:rPr lang="en-US" dirty="0" smtClean="0"/>
              <a:t>architecture</a:t>
            </a:r>
            <a:endParaRPr lang="nl-NL" dirty="0"/>
          </a:p>
        </p:txBody>
      </p:sp>
      <p:sp>
        <p:nvSpPr>
          <p:cNvPr id="5" name="Rounded Rectangle 4">
            <a:hlinkClick r:id="rId2"/>
          </p:cNvPr>
          <p:cNvSpPr/>
          <p:nvPr/>
        </p:nvSpPr>
        <p:spPr>
          <a:xfrm>
            <a:off x="8845026" y="566319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SOA CS</a:t>
            </a:r>
            <a:endParaRPr lang="en-US" dirty="0">
              <a:solidFill>
                <a:schemeClr val="accent3"/>
              </a:solidFill>
            </a:endParaRPr>
          </a:p>
        </p:txBody>
      </p:sp>
      <p:sp>
        <p:nvSpPr>
          <p:cNvPr id="6" name="Rounded Rectangle 5"/>
          <p:cNvSpPr/>
          <p:nvPr/>
        </p:nvSpPr>
        <p:spPr>
          <a:xfrm>
            <a:off x="6530992" y="3767676"/>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DBaaS</a:t>
            </a:r>
            <a:endParaRPr lang="en-US" dirty="0">
              <a:solidFill>
                <a:schemeClr val="accent3"/>
              </a:solidFill>
            </a:endParaRPr>
          </a:p>
        </p:txBody>
      </p:sp>
      <p:sp>
        <p:nvSpPr>
          <p:cNvPr id="8" name="Rounded Rectangle 7">
            <a:hlinkClick r:id="rId3"/>
          </p:cNvPr>
          <p:cNvSpPr/>
          <p:nvPr/>
        </p:nvSpPr>
        <p:spPr>
          <a:xfrm>
            <a:off x="10325888" y="7229179"/>
            <a:ext cx="2754482"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MCS</a:t>
            </a:r>
            <a:endParaRPr lang="en-US" dirty="0">
              <a:solidFill>
                <a:schemeClr val="accent3"/>
              </a:solidFill>
            </a:endParaRPr>
          </a:p>
        </p:txBody>
      </p:sp>
      <p:sp>
        <p:nvSpPr>
          <p:cNvPr id="9" name="Rounded Rectangle 8">
            <a:hlinkClick r:id="rId4"/>
          </p:cNvPr>
          <p:cNvSpPr/>
          <p:nvPr/>
        </p:nvSpPr>
        <p:spPr>
          <a:xfrm>
            <a:off x="5587294" y="8456616"/>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10" name="Elbow Connector 9"/>
          <p:cNvCxnSpPr>
            <a:stCxn id="19" idx="0"/>
            <a:endCxn id="5" idx="2"/>
          </p:cNvCxnSpPr>
          <p:nvPr/>
        </p:nvCxnSpPr>
        <p:spPr>
          <a:xfrm rot="5400000" flipH="1" flipV="1">
            <a:off x="9005130" y="6378146"/>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a:endCxn id="19" idx="2"/>
          </p:cNvCxnSpPr>
          <p:nvPr/>
        </p:nvCxnSpPr>
        <p:spPr>
          <a:xfrm rot="5400000" flipH="1" flipV="1">
            <a:off x="7759266" y="7249422"/>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3"/>
          </p:cNvCxnSpPr>
          <p:nvPr/>
        </p:nvCxnSpPr>
        <p:spPr>
          <a:xfrm rot="16200000" flipV="1">
            <a:off x="7859382" y="4334365"/>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hlinkClick r:id="rId5"/>
          </p:cNvPr>
          <p:cNvSpPr/>
          <p:nvPr/>
        </p:nvSpPr>
        <p:spPr>
          <a:xfrm>
            <a:off x="11040441" y="370820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ACCS</a:t>
            </a:r>
            <a:endParaRPr lang="en-US" dirty="0">
              <a:solidFill>
                <a:schemeClr val="accent3"/>
              </a:solidFill>
            </a:endParaRPr>
          </a:p>
        </p:txBody>
      </p:sp>
      <p:cxnSp>
        <p:nvCxnSpPr>
          <p:cNvPr id="14" name="Elbow Connector 13"/>
          <p:cNvCxnSpPr>
            <a:stCxn id="5" idx="0"/>
          </p:cNvCxnSpPr>
          <p:nvPr/>
        </p:nvCxnSpPr>
        <p:spPr>
          <a:xfrm rot="5400000" flipH="1" flipV="1">
            <a:off x="9618585" y="4241340"/>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3" idx="0"/>
          </p:cNvCxnSpPr>
          <p:nvPr/>
        </p:nvCxnSpPr>
        <p:spPr>
          <a:xfrm rot="16200000" flipV="1">
            <a:off x="10695771" y="2604401"/>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descr="https://pbs.twimg.com/profile_images/656652222512521216/kj3zG0jH.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33618" y="8322364"/>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10492798" y="9152156"/>
            <a:ext cx="1435554" cy="67060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MAX</a:t>
            </a:r>
            <a:endParaRPr lang="en-US" sz="2000" dirty="0"/>
          </a:p>
        </p:txBody>
      </p:sp>
      <p:sp>
        <p:nvSpPr>
          <p:cNvPr id="19" name="Rounded Rectangle 18"/>
          <p:cNvSpPr/>
          <p:nvPr/>
        </p:nvSpPr>
        <p:spPr>
          <a:xfrm>
            <a:off x="8332046" y="6977176"/>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20" name="Elbow Connector 19"/>
          <p:cNvCxnSpPr>
            <a:stCxn id="18" idx="0"/>
          </p:cNvCxnSpPr>
          <p:nvPr/>
        </p:nvCxnSpPr>
        <p:spPr>
          <a:xfrm rot="16200000" flipV="1">
            <a:off x="10422042" y="8363622"/>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1"/>
            <a:endCxn id="19" idx="3"/>
          </p:cNvCxnSpPr>
          <p:nvPr/>
        </p:nvCxnSpPr>
        <p:spPr>
          <a:xfrm rot="10800000">
            <a:off x="9600874" y="7343380"/>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483764" y="4973261"/>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33" name="Lightning Bolt 32"/>
          <p:cNvSpPr/>
          <p:nvPr/>
        </p:nvSpPr>
        <p:spPr>
          <a:xfrm>
            <a:off x="11048297" y="4551966"/>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p:cNvSpPr/>
          <p:nvPr/>
        </p:nvSpPr>
        <p:spPr>
          <a:xfrm>
            <a:off x="5849015" y="814967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https://encrypted-tbn2.gstatic.com/images?q=tbn:ANd9GcT7x2m3qGKGEF2a7LCVtO5_AhdTN9T-0HrL_I3nMS1SAmF4NV4qd6wdpG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08355" y="4715220"/>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6549033" y="633737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ADF on JCS</a:t>
            </a:r>
            <a:endParaRPr lang="en-US" dirty="0"/>
          </a:p>
        </p:txBody>
      </p:sp>
      <p:cxnSp>
        <p:nvCxnSpPr>
          <p:cNvPr id="42" name="Elbow Connector 41"/>
          <p:cNvCxnSpPr>
            <a:stCxn id="13" idx="1"/>
            <a:endCxn id="61" idx="3"/>
          </p:cNvCxnSpPr>
          <p:nvPr/>
        </p:nvCxnSpPr>
        <p:spPr>
          <a:xfrm rot="10800000">
            <a:off x="10412305" y="3039288"/>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36" idx="1"/>
          </p:cNvCxnSpPr>
          <p:nvPr/>
        </p:nvCxnSpPr>
        <p:spPr>
          <a:xfrm flipV="1">
            <a:off x="10385438" y="5061777"/>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7" idx="0"/>
            <a:endCxn id="6" idx="2"/>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Right Arrow 45"/>
          <p:cNvSpPr/>
          <p:nvPr/>
        </p:nvSpPr>
        <p:spPr>
          <a:xfrm>
            <a:off x="6110062" y="8083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0844316" y="458646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p:cNvCxnSpPr>
            <a:stCxn id="32" idx="3"/>
            <a:endCxn id="13" idx="2"/>
          </p:cNvCxnSpPr>
          <p:nvPr/>
        </p:nvCxnSpPr>
        <p:spPr>
          <a:xfrm flipV="1">
            <a:off x="11597117" y="4461826"/>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62" idx="2"/>
          </p:cNvCxnSpPr>
          <p:nvPr/>
        </p:nvCxnSpPr>
        <p:spPr>
          <a:xfrm rot="5400000">
            <a:off x="7004720" y="3477592"/>
            <a:ext cx="575490" cy="4676"/>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4031491" y="6858554"/>
            <a:ext cx="2208303" cy="9696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Visual Builder </a:t>
            </a:r>
            <a:r>
              <a:rPr lang="nl-NL" sz="2000" dirty="0"/>
              <a:t>Cloud Service</a:t>
            </a:r>
            <a:endParaRPr lang="en-US" sz="2000" dirty="0"/>
          </a:p>
        </p:txBody>
      </p:sp>
      <p:cxnSp>
        <p:nvCxnSpPr>
          <p:cNvPr id="60" name="Elbow Connector 59"/>
          <p:cNvCxnSpPr/>
          <p:nvPr/>
        </p:nvCxnSpPr>
        <p:spPr>
          <a:xfrm flipV="1">
            <a:off x="6267275" y="7556739"/>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8778678" y="2661604"/>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62" name="Rounded Rectangle 61"/>
          <p:cNvSpPr/>
          <p:nvPr/>
        </p:nvSpPr>
        <p:spPr>
          <a:xfrm>
            <a:off x="6110063" y="2379128"/>
            <a:ext cx="2369480"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Data </a:t>
            </a:r>
            <a:r>
              <a:rPr lang="nl-NL" sz="2000" dirty="0" err="1" smtClean="0"/>
              <a:t>Visualization</a:t>
            </a:r>
            <a:endParaRPr lang="en-US" sz="2000" dirty="0"/>
          </a:p>
        </p:txBody>
      </p:sp>
      <p:sp>
        <p:nvSpPr>
          <p:cNvPr id="65" name="Rounded Rectangle 64"/>
          <p:cNvSpPr/>
          <p:nvPr/>
        </p:nvSpPr>
        <p:spPr>
          <a:xfrm>
            <a:off x="13142567" y="2975799"/>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66" name="Elbow Connector 65"/>
          <p:cNvCxnSpPr>
            <a:endCxn id="65" idx="2"/>
          </p:cNvCxnSpPr>
          <p:nvPr/>
        </p:nvCxnSpPr>
        <p:spPr>
          <a:xfrm rot="5400000" flipH="1" flipV="1">
            <a:off x="13167826" y="4106066"/>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5" idx="0"/>
          </p:cNvCxnSpPr>
          <p:nvPr/>
        </p:nvCxnSpPr>
        <p:spPr>
          <a:xfrm rot="5400000" flipH="1" flipV="1">
            <a:off x="13626459" y="2612165"/>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8" name="Picture 2" descr="Image result for google sheets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72998" y="1477447"/>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Related image"/>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21543" y="1024167"/>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Image result for google calendar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019107" y="843460"/>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71" name="Cloud 70"/>
          <p:cNvSpPr/>
          <p:nvPr/>
        </p:nvSpPr>
        <p:spPr>
          <a:xfrm>
            <a:off x="8192104" y="1130955"/>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2" name="Picture 2" descr="https://i.kinja-img.com/gawker-media/image/upload/s--orhKhzhJ--/c_fill,fl_progressive,g_north,h_358,q_80,w_636/18iwgcfj83c3gpng.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001641"/>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itunes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575147"/>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Image result for wikipedia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49719" y="1362791"/>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Image result for musicbrainz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937096" y="1190326"/>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https://www.programmableweb.com/sites/default/files/styles/article_profile_150x150/public/musicgraph-logo.png?itok=t15MR9Hm"/>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18354" y="1783648"/>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7" name="Flowchart: Magnetic Disk 76"/>
          <p:cNvSpPr/>
          <p:nvPr/>
        </p:nvSpPr>
        <p:spPr>
          <a:xfrm>
            <a:off x="4211782" y="7709581"/>
            <a:ext cx="540327" cy="37351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78"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68587" y="3116312"/>
            <a:ext cx="339951" cy="29116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mage result for lik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333156" y="5408333"/>
            <a:ext cx="317900" cy="2722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24978" y="8331485"/>
            <a:ext cx="339951" cy="291168"/>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Elbow Connector 82"/>
          <p:cNvCxnSpPr/>
          <p:nvPr/>
        </p:nvCxnSpPr>
        <p:spPr>
          <a:xfrm rot="5400000" flipH="1" flipV="1">
            <a:off x="9374723" y="4302944"/>
            <a:ext cx="2515350" cy="2833115"/>
          </a:xfrm>
          <a:prstGeom prst="bentConnector3">
            <a:avLst>
              <a:gd name="adj1" fmla="val 648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506829" cy="1346288"/>
          </a:xfrm>
        </p:spPr>
        <p:txBody>
          <a:bodyPr/>
          <a:lstStyle/>
          <a:p>
            <a:r>
              <a:rPr lang="nl-NL" dirty="0" err="1" smtClean="0"/>
              <a:t>Soaring</a:t>
            </a:r>
            <a:r>
              <a:rPr lang="nl-NL" dirty="0" smtClean="0"/>
              <a:t> </a:t>
            </a:r>
            <a:r>
              <a:rPr lang="nl-NL" dirty="0" err="1" smtClean="0"/>
              <a:t>through</a:t>
            </a:r>
            <a:r>
              <a:rPr lang="nl-NL" dirty="0" smtClean="0"/>
              <a:t> </a:t>
            </a:r>
            <a:r>
              <a:rPr lang="nl-NL" dirty="0" err="1" smtClean="0"/>
              <a:t>the</a:t>
            </a:r>
            <a:r>
              <a:rPr lang="nl-NL" dirty="0" smtClean="0"/>
              <a:t> </a:t>
            </a:r>
            <a:r>
              <a:rPr lang="nl-NL" dirty="0" err="1" smtClean="0"/>
              <a:t>clouds</a:t>
            </a:r>
            <a:endParaRPr lang="en-US" dirty="0"/>
          </a:p>
        </p:txBody>
      </p:sp>
      <p:sp>
        <p:nvSpPr>
          <p:cNvPr id="3" name="Text Placeholder 2"/>
          <p:cNvSpPr>
            <a:spLocks noGrp="1"/>
          </p:cNvSpPr>
          <p:nvPr>
            <p:ph type="body" sz="quarter" idx="10"/>
          </p:nvPr>
        </p:nvSpPr>
        <p:spPr/>
        <p:txBody>
          <a:bodyPr/>
          <a:lstStyle/>
          <a:p>
            <a:r>
              <a:rPr lang="nl-NL" dirty="0" err="1" smtClean="0"/>
              <a:t>Prepared</a:t>
            </a:r>
            <a:r>
              <a:rPr lang="nl-NL" dirty="0" smtClean="0"/>
              <a:t> </a:t>
            </a:r>
            <a:r>
              <a:rPr lang="nl-NL" dirty="0" err="1" smtClean="0"/>
              <a:t>by</a:t>
            </a:r>
            <a:r>
              <a:rPr lang="nl-NL" dirty="0" smtClean="0"/>
              <a:t> </a:t>
            </a:r>
            <a:r>
              <a:rPr lang="nl-NL" dirty="0" err="1" smtClean="0"/>
              <a:t>international</a:t>
            </a:r>
            <a:r>
              <a:rPr lang="nl-NL" dirty="0" smtClean="0"/>
              <a:t> team of Oracle </a:t>
            </a:r>
            <a:r>
              <a:rPr lang="nl-NL" dirty="0" err="1" smtClean="0"/>
              <a:t>ACEs</a:t>
            </a:r>
            <a:endParaRPr lang="nl-NL" dirty="0" smtClean="0"/>
          </a:p>
          <a:p>
            <a:r>
              <a:rPr lang="nl-NL" dirty="0" err="1" smtClean="0"/>
              <a:t>Presented</a:t>
            </a:r>
            <a:r>
              <a:rPr lang="nl-NL" dirty="0" smtClean="0"/>
              <a:t> five </a:t>
            </a:r>
            <a:r>
              <a:rPr lang="nl-NL" dirty="0" err="1" smtClean="0"/>
              <a:t>times</a:t>
            </a:r>
            <a:r>
              <a:rPr lang="nl-NL" dirty="0" smtClean="0"/>
              <a:t> </a:t>
            </a:r>
            <a:r>
              <a:rPr lang="nl-NL" dirty="0" err="1" smtClean="0"/>
              <a:t>before</a:t>
            </a:r>
            <a:r>
              <a:rPr lang="nl-NL" dirty="0" smtClean="0"/>
              <a:t> </a:t>
            </a:r>
            <a:r>
              <a:rPr lang="nl-NL" dirty="0" err="1" smtClean="0"/>
              <a:t>today</a:t>
            </a:r>
            <a:r>
              <a:rPr lang="nl-NL" dirty="0" smtClean="0"/>
              <a:t>:</a:t>
            </a:r>
          </a:p>
          <a:p>
            <a:pPr lvl="1"/>
            <a:r>
              <a:rPr lang="nl-NL" dirty="0" smtClean="0"/>
              <a:t>Valencia, Spain, </a:t>
            </a:r>
            <a:r>
              <a:rPr lang="nl-NL" dirty="0" err="1" smtClean="0"/>
              <a:t>March</a:t>
            </a:r>
            <a:r>
              <a:rPr lang="nl-NL" dirty="0" smtClean="0"/>
              <a:t> 2016</a:t>
            </a:r>
          </a:p>
          <a:p>
            <a:pPr lvl="1"/>
            <a:r>
              <a:rPr lang="nl-NL" dirty="0" smtClean="0"/>
              <a:t>Katwijk, Netherlands, </a:t>
            </a:r>
            <a:r>
              <a:rPr lang="nl-NL" dirty="0" err="1" smtClean="0"/>
              <a:t>June</a:t>
            </a:r>
            <a:r>
              <a:rPr lang="nl-NL" dirty="0" smtClean="0"/>
              <a:t> 2016</a:t>
            </a:r>
          </a:p>
          <a:p>
            <a:pPr lvl="1"/>
            <a:r>
              <a:rPr lang="nl-NL" dirty="0" smtClean="0"/>
              <a:t>San Francisco, USA, September 2016</a:t>
            </a:r>
          </a:p>
          <a:p>
            <a:pPr lvl="1"/>
            <a:r>
              <a:rPr lang="nl-NL" dirty="0" smtClean="0"/>
              <a:t>Split, Croatia, </a:t>
            </a:r>
            <a:r>
              <a:rPr lang="nl-NL" dirty="0" err="1" smtClean="0"/>
              <a:t>March</a:t>
            </a:r>
            <a:r>
              <a:rPr lang="nl-NL" dirty="0" smtClean="0"/>
              <a:t> 2017</a:t>
            </a:r>
          </a:p>
          <a:p>
            <a:pPr lvl="1"/>
            <a:r>
              <a:rPr lang="nl-NL" dirty="0" smtClean="0"/>
              <a:t>Amersfoort, Netherlands, </a:t>
            </a:r>
            <a:r>
              <a:rPr lang="nl-NL" dirty="0" err="1" smtClean="0"/>
              <a:t>June</a:t>
            </a:r>
            <a:r>
              <a:rPr lang="nl-NL" dirty="0" smtClean="0"/>
              <a:t> 2017</a:t>
            </a:r>
          </a:p>
          <a:p>
            <a:r>
              <a:rPr lang="nl-NL" dirty="0" err="1" smtClean="0"/>
              <a:t>Objective</a:t>
            </a:r>
            <a:r>
              <a:rPr lang="nl-NL" dirty="0" smtClean="0"/>
              <a:t>: </a:t>
            </a:r>
            <a:r>
              <a:rPr lang="nl-NL" dirty="0" err="1" smtClean="0"/>
              <a:t>demonstrate</a:t>
            </a:r>
            <a:r>
              <a:rPr lang="nl-NL" dirty="0" smtClean="0"/>
              <a:t> live a </a:t>
            </a:r>
            <a:r>
              <a:rPr lang="nl-NL" dirty="0" err="1" smtClean="0"/>
              <a:t>working</a:t>
            </a:r>
            <a:r>
              <a:rPr lang="nl-NL" dirty="0" smtClean="0"/>
              <a:t> end-</a:t>
            </a:r>
            <a:r>
              <a:rPr lang="nl-NL" dirty="0" err="1" smtClean="0"/>
              <a:t>to</a:t>
            </a:r>
            <a:r>
              <a:rPr lang="nl-NL" dirty="0" smtClean="0"/>
              <a:t>-end </a:t>
            </a:r>
            <a:br>
              <a:rPr lang="nl-NL" dirty="0" smtClean="0"/>
            </a:br>
            <a:r>
              <a:rPr lang="nl-NL" dirty="0" err="1" smtClean="0"/>
              <a:t>integrated</a:t>
            </a:r>
            <a:r>
              <a:rPr lang="nl-NL" dirty="0" smtClean="0"/>
              <a:t> flow </a:t>
            </a:r>
            <a:r>
              <a:rPr lang="nl-NL" dirty="0" err="1" smtClean="0"/>
              <a:t>using</a:t>
            </a:r>
            <a:r>
              <a:rPr lang="nl-NL" dirty="0" smtClean="0"/>
              <a:t> Oracle PaaS Cloud Services</a:t>
            </a:r>
          </a:p>
          <a:p>
            <a:pPr lvl="1"/>
            <a:r>
              <a:rPr lang="nl-NL" dirty="0" err="1"/>
              <a:t>a</a:t>
            </a:r>
            <a:r>
              <a:rPr lang="nl-NL" dirty="0" err="1" smtClean="0"/>
              <a:t>nd</a:t>
            </a:r>
            <a:r>
              <a:rPr lang="nl-NL" dirty="0" smtClean="0"/>
              <a:t> </a:t>
            </a:r>
            <a:r>
              <a:rPr lang="nl-NL" dirty="0" err="1" smtClean="0"/>
              <a:t>provide</a:t>
            </a:r>
            <a:r>
              <a:rPr lang="nl-NL" dirty="0" smtClean="0"/>
              <a:t> </a:t>
            </a:r>
            <a:r>
              <a:rPr lang="nl-NL" dirty="0" err="1" smtClean="0"/>
              <a:t>insight</a:t>
            </a:r>
            <a:r>
              <a:rPr lang="nl-NL" dirty="0" smtClean="0"/>
              <a:t> in </a:t>
            </a:r>
            <a:r>
              <a:rPr lang="nl-NL" dirty="0" err="1" smtClean="0"/>
              <a:t>how</a:t>
            </a:r>
            <a:r>
              <a:rPr lang="nl-NL" dirty="0" smtClean="0"/>
              <a:t> </a:t>
            </a:r>
            <a:r>
              <a:rPr lang="nl-NL" dirty="0" err="1" smtClean="0"/>
              <a:t>it</a:t>
            </a:r>
            <a:r>
              <a:rPr lang="nl-NL" dirty="0" smtClean="0"/>
              <a:t> is </a:t>
            </a:r>
            <a:r>
              <a:rPr lang="nl-NL" dirty="0" err="1" smtClean="0"/>
              <a:t>created</a:t>
            </a:r>
            <a:r>
              <a:rPr lang="nl-NL" dirty="0" smtClean="0"/>
              <a:t> </a:t>
            </a:r>
            <a:r>
              <a:rPr lang="nl-NL" dirty="0" err="1" smtClean="0"/>
              <a:t>and</a:t>
            </a:r>
            <a:r>
              <a:rPr lang="nl-NL" dirty="0" smtClean="0"/>
              <a:t> </a:t>
            </a:r>
            <a:r>
              <a:rPr lang="nl-NL" dirty="0" err="1" smtClean="0"/>
              <a:t>what</a:t>
            </a:r>
            <a:r>
              <a:rPr lang="nl-NL" dirty="0" smtClean="0"/>
              <a:t> </a:t>
            </a:r>
            <a:r>
              <a:rPr lang="nl-NL" dirty="0" err="1" smtClean="0"/>
              <a:t>the</a:t>
            </a:r>
            <a:r>
              <a:rPr lang="nl-NL" dirty="0" smtClean="0"/>
              <a:t> </a:t>
            </a:r>
            <a:r>
              <a:rPr lang="nl-NL" dirty="0" err="1" smtClean="0"/>
              <a:t>main</a:t>
            </a:r>
            <a:r>
              <a:rPr lang="nl-NL" dirty="0" smtClean="0"/>
              <a:t> </a:t>
            </a:r>
            <a:r>
              <a:rPr lang="nl-NL" dirty="0" err="1" smtClean="0"/>
              <a:t>challenges</a:t>
            </a:r>
            <a:r>
              <a:rPr lang="nl-NL" dirty="0" smtClean="0"/>
              <a:t> </a:t>
            </a:r>
            <a:r>
              <a:rPr lang="nl-NL" dirty="0" err="1" smtClean="0"/>
              <a:t>were</a:t>
            </a:r>
            <a:endParaRPr lang="en-US" dirty="0"/>
          </a:p>
        </p:txBody>
      </p:sp>
      <p:pic>
        <p:nvPicPr>
          <p:cNvPr id="5"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736" y="362227"/>
            <a:ext cx="4824536" cy="1618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lucas_j\AppData\Local\Temp\SNAGHTMLd9f83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768" y="2830055"/>
            <a:ext cx="5472352" cy="3479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bs.twimg.com/media/CkB74XPXIAA69m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21411" y="2605999"/>
            <a:ext cx="2450636" cy="18379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15163800" y="3703320"/>
            <a:ext cx="960120" cy="53340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7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Triggering artist proposal approval from physical things or social media</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a:t>
            </a:r>
            <a:r>
              <a:rPr lang="en-US" dirty="0" err="1" smtClean="0"/>
              <a:t>IoT</a:t>
            </a:r>
            <a:endParaRPr lang="nl-NL" dirty="0"/>
          </a:p>
          <a:p>
            <a:pPr lvl="1"/>
            <a:r>
              <a:rPr lang="en-US" sz="3200" dirty="0" smtClean="0"/>
              <a:t>messages/stream </a:t>
            </a:r>
            <a:r>
              <a:rPr lang="en-US" sz="3200" dirty="0"/>
              <a:t>analysis on </a:t>
            </a:r>
            <a:r>
              <a:rPr lang="en-US" sz="3200" dirty="0" err="1"/>
              <a:t>IoT</a:t>
            </a:r>
            <a:r>
              <a:rPr lang="en-US" sz="3200" dirty="0"/>
              <a:t> = specifically for new artist</a:t>
            </a:r>
            <a:endParaRPr lang="nl-NL" sz="3200" dirty="0"/>
          </a:p>
          <a:p>
            <a:r>
              <a:rPr lang="en-US" dirty="0" smtClean="0"/>
              <a:t>Demo:</a:t>
            </a:r>
          </a:p>
          <a:p>
            <a:pPr lvl="1"/>
            <a:r>
              <a:rPr lang="en-US" sz="3200" dirty="0" smtClean="0"/>
              <a:t>Show </a:t>
            </a:r>
            <a:r>
              <a:rPr lang="en-US" sz="3200" dirty="0"/>
              <a:t>messages/stream analysis on </a:t>
            </a:r>
            <a:r>
              <a:rPr lang="en-US" sz="3200" dirty="0" err="1"/>
              <a:t>IoT</a:t>
            </a:r>
            <a:r>
              <a:rPr lang="en-US" sz="3200" dirty="0"/>
              <a:t> = specifically for new artist</a:t>
            </a:r>
            <a:endParaRPr lang="nl-NL" sz="3200" dirty="0"/>
          </a:p>
          <a:p>
            <a:pPr lvl="1"/>
            <a:endParaRPr lang="nl-NL" dirty="0"/>
          </a:p>
        </p:txBody>
      </p:sp>
    </p:spTree>
    <p:extLst>
      <p:ext uri="{BB962C8B-B14F-4D97-AF65-F5344CB8AC3E}">
        <p14:creationId xmlns:p14="http://schemas.microsoft.com/office/powerpoint/2010/main" val="31123019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18193" cy="1346288"/>
          </a:xfrm>
        </p:spPr>
        <p:txBody>
          <a:bodyPr/>
          <a:lstStyle/>
          <a:p>
            <a:r>
              <a:rPr lang="en-US" dirty="0" smtClean="0"/>
              <a:t>The man in the middle - hooking up IOT, process cloud and back office  Database</a:t>
            </a:r>
            <a:endParaRPr lang="nl-NL" dirty="0"/>
          </a:p>
        </p:txBody>
      </p:sp>
      <p:sp>
        <p:nvSpPr>
          <p:cNvPr id="3" name="Text Placeholder 2"/>
          <p:cNvSpPr>
            <a:spLocks noGrp="1"/>
          </p:cNvSpPr>
          <p:nvPr>
            <p:ph type="body" sz="quarter" idx="10"/>
          </p:nvPr>
        </p:nvSpPr>
        <p:spPr/>
        <p:txBody>
          <a:bodyPr/>
          <a:lstStyle/>
          <a:p>
            <a:r>
              <a:rPr lang="en-US" dirty="0" smtClean="0"/>
              <a:t>@Sven</a:t>
            </a:r>
          </a:p>
          <a:p>
            <a:r>
              <a:rPr lang="en-US" dirty="0" smtClean="0"/>
              <a:t>Screenshot</a:t>
            </a:r>
          </a:p>
          <a:p>
            <a:pPr lvl="1"/>
            <a:r>
              <a:rPr lang="en-US" dirty="0" smtClean="0"/>
              <a:t>ICS </a:t>
            </a:r>
            <a:r>
              <a:rPr lang="en-US" sz="2800" dirty="0"/>
              <a:t>business indicators/instances for new artist </a:t>
            </a:r>
            <a:r>
              <a:rPr lang="en-US" sz="2800" dirty="0" smtClean="0"/>
              <a:t>for IOT =&gt; PCS and PCS =&gt; SOA CS – showing new artist</a:t>
            </a:r>
            <a:endParaRPr lang="en-US" dirty="0" smtClean="0"/>
          </a:p>
          <a:p>
            <a:r>
              <a:rPr lang="en-US" dirty="0" smtClean="0"/>
              <a:t>Demo</a:t>
            </a:r>
          </a:p>
          <a:p>
            <a:pPr lvl="1"/>
            <a:r>
              <a:rPr lang="en-US" sz="3200" dirty="0" smtClean="0"/>
              <a:t>Show </a:t>
            </a:r>
            <a:r>
              <a:rPr lang="en-US" sz="3200" dirty="0"/>
              <a:t>ICS monitor/business indicators/instances for new artist point out the flow from </a:t>
            </a:r>
            <a:r>
              <a:rPr lang="en-US" sz="3200" dirty="0" err="1"/>
              <a:t>IoT</a:t>
            </a:r>
            <a:r>
              <a:rPr lang="en-US" sz="3200" dirty="0"/>
              <a:t> CS -&gt; PCS, PCS -&gt; SOA CS (twice</a:t>
            </a:r>
            <a:r>
              <a:rPr lang="en-US" sz="3200" dirty="0" smtClean="0"/>
              <a:t>)</a:t>
            </a:r>
            <a:endParaRPr lang="nl-NL" sz="3200" dirty="0"/>
          </a:p>
          <a:p>
            <a:pPr lvl="1"/>
            <a:endParaRPr lang="nl-NL" dirty="0"/>
          </a:p>
        </p:txBody>
      </p:sp>
    </p:spTree>
    <p:extLst>
      <p:ext uri="{BB962C8B-B14F-4D97-AF65-F5344CB8AC3E}">
        <p14:creationId xmlns:p14="http://schemas.microsoft.com/office/powerpoint/2010/main" val="22511605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some more cloud solution architecture</a:t>
            </a:r>
            <a:endParaRPr lang="nl-NL" dirty="0"/>
          </a:p>
        </p:txBody>
      </p:sp>
      <p:sp>
        <p:nvSpPr>
          <p:cNvPr id="4" name="Oval 3"/>
          <p:cNvSpPr/>
          <p:nvPr/>
        </p:nvSpPr>
        <p:spPr>
          <a:xfrm>
            <a:off x="1992219" y="3129392"/>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748" y="4010511"/>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6599053" y="3662286"/>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7" name="Rounded Rectangle 6"/>
          <p:cNvSpPr/>
          <p:nvPr/>
        </p:nvSpPr>
        <p:spPr>
          <a:xfrm>
            <a:off x="5469510" y="624743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8" name="Rounded Rectangle 7"/>
          <p:cNvSpPr/>
          <p:nvPr/>
        </p:nvSpPr>
        <p:spPr>
          <a:xfrm>
            <a:off x="2202308" y="764829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9" name="Rounded Rectangle 8">
            <a:hlinkClick r:id="rId3"/>
          </p:cNvPr>
          <p:cNvSpPr/>
          <p:nvPr/>
        </p:nvSpPr>
        <p:spPr>
          <a:xfrm>
            <a:off x="11726773" y="5797101"/>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0" name="Rounded Rectangle 9"/>
          <p:cNvSpPr/>
          <p:nvPr/>
        </p:nvSpPr>
        <p:spPr>
          <a:xfrm>
            <a:off x="9412739" y="390158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1" name="Elbow Connector 10"/>
          <p:cNvCxnSpPr>
            <a:stCxn id="27" idx="2"/>
            <a:endCxn id="8" idx="0"/>
          </p:cNvCxnSpPr>
          <p:nvPr/>
        </p:nvCxnSpPr>
        <p:spPr>
          <a:xfrm rot="16200000" flipH="1">
            <a:off x="2538933" y="7225788"/>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p:cNvCxnSpPr>
            <a:stCxn id="7" idx="3"/>
            <a:endCxn id="25" idx="2"/>
          </p:cNvCxnSpPr>
          <p:nvPr/>
        </p:nvCxnSpPr>
        <p:spPr>
          <a:xfrm flipV="1">
            <a:off x="6987777" y="6042992"/>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15140" y="4150538"/>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3172" y="4072750"/>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5" idx="0"/>
          </p:cNvCxnSpPr>
          <p:nvPr/>
        </p:nvCxnSpPr>
        <p:spPr>
          <a:xfrm>
            <a:off x="3447188" y="3899804"/>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6" idx="1"/>
          </p:cNvCxnSpPr>
          <p:nvPr/>
        </p:nvCxnSpPr>
        <p:spPr>
          <a:xfrm flipV="1">
            <a:off x="5045061" y="4039097"/>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0" idx="3"/>
          </p:cNvCxnSpPr>
          <p:nvPr/>
        </p:nvCxnSpPr>
        <p:spPr>
          <a:xfrm rot="16200000" flipV="1">
            <a:off x="10741129" y="4468271"/>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641265" y="7971799"/>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1" name="Elbow Connector 20"/>
          <p:cNvCxnSpPr>
            <a:stCxn id="7" idx="2"/>
            <a:endCxn id="20" idx="0"/>
          </p:cNvCxnSpPr>
          <p:nvPr/>
        </p:nvCxnSpPr>
        <p:spPr>
          <a:xfrm rot="5400000">
            <a:off x="5525876" y="7269031"/>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ounded Rectangle 21"/>
          <p:cNvSpPr/>
          <p:nvPr/>
        </p:nvSpPr>
        <p:spPr>
          <a:xfrm>
            <a:off x="4140334" y="2595548"/>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3" name="Elbow Connector 22"/>
          <p:cNvCxnSpPr>
            <a:stCxn id="22" idx="3"/>
            <a:endCxn id="6" idx="0"/>
          </p:cNvCxnSpPr>
          <p:nvPr/>
        </p:nvCxnSpPr>
        <p:spPr>
          <a:xfrm>
            <a:off x="5946173" y="3041084"/>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5" idx="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a:hlinkClick r:id="rId4"/>
          </p:cNvPr>
          <p:cNvSpPr/>
          <p:nvPr/>
        </p:nvSpPr>
        <p:spPr>
          <a:xfrm>
            <a:off x="8147741" y="5170400"/>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7" name="Rounded Rectangle 26"/>
          <p:cNvSpPr/>
          <p:nvPr/>
        </p:nvSpPr>
        <p:spPr>
          <a:xfrm>
            <a:off x="1942026" y="6143434"/>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Content &amp; </a:t>
            </a:r>
            <a:r>
              <a:rPr lang="nl-NL" dirty="0" err="1" smtClean="0">
                <a:solidFill>
                  <a:schemeClr val="lt1"/>
                </a:solidFill>
              </a:rPr>
              <a:t>Experience</a:t>
            </a:r>
            <a:endParaRPr lang="en-US" dirty="0">
              <a:solidFill>
                <a:schemeClr val="lt1"/>
              </a:solidFill>
            </a:endParaRPr>
          </a:p>
        </p:txBody>
      </p:sp>
      <p:cxnSp>
        <p:nvCxnSpPr>
          <p:cNvPr id="28" name="Elbow Connector 27"/>
          <p:cNvCxnSpPr>
            <a:stCxn id="7" idx="1"/>
          </p:cNvCxnSpPr>
          <p:nvPr/>
        </p:nvCxnSpPr>
        <p:spPr>
          <a:xfrm rot="10800000">
            <a:off x="3813022" y="6501139"/>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28"/>
          <p:cNvCxnSpPr>
            <a:stCxn id="4" idx="0"/>
            <a:endCxn id="22" idx="1"/>
          </p:cNvCxnSpPr>
          <p:nvPr/>
        </p:nvCxnSpPr>
        <p:spPr>
          <a:xfrm rot="5400000" flipH="1" flipV="1">
            <a:off x="3496581" y="2485639"/>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2" descr="http://all4desktop.com/data_images/original/4240423-people.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7101" y="3326091"/>
            <a:ext cx="1148873" cy="79237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Elbow Connector 45"/>
          <p:cNvCxnSpPr>
            <a:stCxn id="6" idx="3"/>
            <a:endCxn id="25" idx="0"/>
          </p:cNvCxnSpPr>
          <p:nvPr/>
        </p:nvCxnSpPr>
        <p:spPr>
          <a:xfrm>
            <a:off x="8117320" y="4039097"/>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735220" y="6987923"/>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Elbow Connector 47"/>
          <p:cNvCxnSpPr>
            <a:endCxn id="7" idx="0"/>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9666008" y="5652416"/>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a:off x="9666011" y="5454534"/>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493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that new feature?</a:t>
            </a:r>
            <a:endParaRPr lang="nl-NL" dirty="0"/>
          </a:p>
        </p:txBody>
      </p:sp>
      <p:sp>
        <p:nvSpPr>
          <p:cNvPr id="3" name="Text Placeholder 2"/>
          <p:cNvSpPr>
            <a:spLocks noGrp="1"/>
          </p:cNvSpPr>
          <p:nvPr>
            <p:ph type="body" sz="quarter" idx="10"/>
          </p:nvPr>
        </p:nvSpPr>
        <p:spPr/>
        <p:txBody>
          <a:bodyPr/>
          <a:lstStyle/>
          <a:p>
            <a:r>
              <a:rPr lang="en-US" dirty="0" smtClean="0"/>
              <a:t>Incident created in Dev CS</a:t>
            </a:r>
          </a:p>
          <a:p>
            <a:r>
              <a:rPr lang="en-US" dirty="0" smtClean="0"/>
              <a:t>Feature implemented in JET</a:t>
            </a:r>
          </a:p>
          <a:p>
            <a:r>
              <a:rPr lang="en-US" dirty="0" smtClean="0"/>
              <a:t>New release was built and deployed from </a:t>
            </a:r>
            <a:r>
              <a:rPr lang="en-US" dirty="0" err="1" smtClean="0"/>
              <a:t>DevCS</a:t>
            </a:r>
            <a:r>
              <a:rPr lang="en-US" dirty="0" smtClean="0"/>
              <a:t> to ACCS</a:t>
            </a:r>
          </a:p>
          <a:p>
            <a:r>
              <a:rPr lang="en-US" dirty="0" smtClean="0"/>
              <a:t>Refresh the Portal application in your browser</a:t>
            </a:r>
          </a:p>
          <a:p>
            <a:pPr lvl="1"/>
            <a:r>
              <a:rPr lang="en-US" dirty="0" smtClean="0"/>
              <a:t>Et voila</a:t>
            </a:r>
          </a:p>
        </p:txBody>
      </p:sp>
    </p:spTree>
    <p:extLst>
      <p:ext uri="{BB962C8B-B14F-4D97-AF65-F5344CB8AC3E}">
        <p14:creationId xmlns:p14="http://schemas.microsoft.com/office/powerpoint/2010/main" val="548071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to end operational monitoring</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Screenshots</a:t>
            </a:r>
          </a:p>
          <a:p>
            <a:pPr lvl="1"/>
            <a:r>
              <a:rPr lang="en-US" dirty="0" smtClean="0"/>
              <a:t>Show APM for JET Portal</a:t>
            </a:r>
          </a:p>
          <a:p>
            <a:pPr lvl="1"/>
            <a:r>
              <a:rPr lang="en-US" dirty="0" smtClean="0"/>
              <a:t>Show associated server request (SOA CS to Database) to fetch details</a:t>
            </a:r>
          </a:p>
          <a:p>
            <a:pPr lvl="1"/>
            <a:r>
              <a:rPr lang="en-US" dirty="0" smtClean="0"/>
              <a:t>Show log analytics for newly added artist</a:t>
            </a:r>
          </a:p>
          <a:p>
            <a:r>
              <a:rPr lang="en-US" dirty="0" smtClean="0"/>
              <a:t>Demo:</a:t>
            </a:r>
          </a:p>
          <a:p>
            <a:pPr lvl="1"/>
            <a:r>
              <a:rPr lang="en-US" dirty="0" smtClean="0"/>
              <a:t>Demo list of recent sessions (for JET Portal)</a:t>
            </a:r>
          </a:p>
          <a:p>
            <a:pPr lvl="1"/>
            <a:r>
              <a:rPr lang="en-US" dirty="0" smtClean="0"/>
              <a:t>Show server request that created new proposal through SOA in DB</a:t>
            </a:r>
          </a:p>
          <a:p>
            <a:pPr lvl="1"/>
            <a:r>
              <a:rPr lang="en-US" dirty="0" smtClean="0"/>
              <a:t>Show Log Analytics for new artist proposal</a:t>
            </a:r>
          </a:p>
          <a:p>
            <a:pPr lvl="1"/>
            <a:r>
              <a:rPr lang="en-US" dirty="0" smtClean="0"/>
              <a:t>Mention the log agents that collect these details</a:t>
            </a:r>
            <a:endParaRPr lang="nl-NL" dirty="0"/>
          </a:p>
        </p:txBody>
      </p:sp>
    </p:spTree>
    <p:extLst>
      <p:ext uri="{BB962C8B-B14F-4D97-AF65-F5344CB8AC3E}">
        <p14:creationId xmlns:p14="http://schemas.microsoft.com/office/powerpoint/2010/main" val="26517219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endParaRPr lang="en-US" dirty="0"/>
          </a:p>
        </p:txBody>
      </p:sp>
    </p:spTree>
    <p:extLst>
      <p:ext uri="{BB962C8B-B14F-4D97-AF65-F5344CB8AC3E}">
        <p14:creationId xmlns:p14="http://schemas.microsoft.com/office/powerpoint/2010/main" val="346573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137160" y="8572480"/>
            <a:ext cx="10530840" cy="87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NL" dirty="0" smtClean="0"/>
              <a:t>Cloud services </a:t>
            </a:r>
            <a:r>
              <a:rPr lang="nl-NL" dirty="0" err="1" smtClean="0"/>
              <a:t>architecture</a:t>
            </a:r>
            <a:r>
              <a:rPr lang="nl-NL" dirty="0" smtClean="0"/>
              <a:t>++</a:t>
            </a:r>
            <a:endParaRPr lang="en-US" dirty="0"/>
          </a:p>
        </p:txBody>
      </p:sp>
      <p:sp>
        <p:nvSpPr>
          <p:cNvPr id="5" name="Oval 4"/>
          <p:cNvSpPr/>
          <p:nvPr/>
        </p:nvSpPr>
        <p:spPr>
          <a:xfrm>
            <a:off x="1784400" y="2201138"/>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7929" y="308225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391234" y="273403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8" name="Rounded Rectangle 7"/>
          <p:cNvSpPr/>
          <p:nvPr/>
        </p:nvSpPr>
        <p:spPr>
          <a:xfrm>
            <a:off x="5261691" y="531918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9" name="Rounded Rectangle 8"/>
          <p:cNvSpPr/>
          <p:nvPr/>
        </p:nvSpPr>
        <p:spPr>
          <a:xfrm>
            <a:off x="1994489" y="672004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10" name="Rounded Rectangle 9">
            <a:hlinkClick r:id="rId3"/>
          </p:cNvPr>
          <p:cNvSpPr/>
          <p:nvPr/>
        </p:nvSpPr>
        <p:spPr>
          <a:xfrm>
            <a:off x="11518954" y="486884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1" name="Rounded Rectangle 10"/>
          <p:cNvSpPr/>
          <p:nvPr/>
        </p:nvSpPr>
        <p:spPr>
          <a:xfrm>
            <a:off x="9204920" y="297332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2" name="Elbow Connector 11"/>
          <p:cNvCxnSpPr>
            <a:stCxn id="38" idx="2"/>
            <a:endCxn id="9" idx="0"/>
          </p:cNvCxnSpPr>
          <p:nvPr/>
        </p:nvCxnSpPr>
        <p:spPr>
          <a:xfrm rot="16200000" flipH="1">
            <a:off x="2331114" y="6297534"/>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Elbow Connector 12"/>
          <p:cNvCxnSpPr>
            <a:stCxn id="8" idx="3"/>
            <a:endCxn id="36" idx="2"/>
          </p:cNvCxnSpPr>
          <p:nvPr/>
        </p:nvCxnSpPr>
        <p:spPr>
          <a:xfrm flipV="1">
            <a:off x="6779958" y="5114738"/>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07321" y="3222284"/>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95353" y="3144496"/>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0"/>
          </p:cNvCxnSpPr>
          <p:nvPr/>
        </p:nvCxnSpPr>
        <p:spPr>
          <a:xfrm>
            <a:off x="3239369" y="2971550"/>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3"/>
            <a:endCxn id="7" idx="1"/>
          </p:cNvCxnSpPr>
          <p:nvPr/>
        </p:nvCxnSpPr>
        <p:spPr>
          <a:xfrm flipV="1">
            <a:off x="4837242" y="3110843"/>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a:hlinkClick r:id="rId4"/>
          </p:cNvPr>
          <p:cNvSpPr/>
          <p:nvPr/>
        </p:nvSpPr>
        <p:spPr>
          <a:xfrm>
            <a:off x="12999816" y="6434831"/>
            <a:ext cx="2754482"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MCS</a:t>
            </a:r>
            <a:endParaRPr lang="en-US" dirty="0"/>
          </a:p>
        </p:txBody>
      </p:sp>
      <p:sp>
        <p:nvSpPr>
          <p:cNvPr id="19" name="Rounded Rectangle 18">
            <a:hlinkClick r:id="rId5"/>
          </p:cNvPr>
          <p:cNvSpPr/>
          <p:nvPr/>
        </p:nvSpPr>
        <p:spPr>
          <a:xfrm>
            <a:off x="8261222" y="7662268"/>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20" name="Elbow Connector 19"/>
          <p:cNvCxnSpPr>
            <a:stCxn id="46" idx="0"/>
            <a:endCxn id="10" idx="2"/>
          </p:cNvCxnSpPr>
          <p:nvPr/>
        </p:nvCxnSpPr>
        <p:spPr>
          <a:xfrm rot="5400000" flipH="1" flipV="1">
            <a:off x="11679058" y="5583798"/>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9" idx="0"/>
            <a:endCxn id="46" idx="2"/>
          </p:cNvCxnSpPr>
          <p:nvPr/>
        </p:nvCxnSpPr>
        <p:spPr>
          <a:xfrm rot="5400000" flipH="1" flipV="1">
            <a:off x="10433194" y="6455074"/>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11" idx="3"/>
          </p:cNvCxnSpPr>
          <p:nvPr/>
        </p:nvCxnSpPr>
        <p:spPr>
          <a:xfrm rot="16200000" flipV="1">
            <a:off x="10533310" y="354001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a:hlinkClick r:id="rId6"/>
          </p:cNvPr>
          <p:cNvSpPr/>
          <p:nvPr/>
        </p:nvSpPr>
        <p:spPr>
          <a:xfrm>
            <a:off x="13714369" y="291385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 or  </a:t>
            </a:r>
            <a:r>
              <a:rPr lang="nl-NL" sz="2000" dirty="0" err="1" smtClean="0"/>
              <a:t>Functions</a:t>
            </a:r>
            <a:endParaRPr lang="en-US" dirty="0"/>
          </a:p>
        </p:txBody>
      </p:sp>
      <p:cxnSp>
        <p:nvCxnSpPr>
          <p:cNvPr id="25" name="Elbow Connector 24"/>
          <p:cNvCxnSpPr>
            <a:stCxn id="10" idx="0"/>
          </p:cNvCxnSpPr>
          <p:nvPr/>
        </p:nvCxnSpPr>
        <p:spPr>
          <a:xfrm rot="5400000" flipH="1" flipV="1">
            <a:off x="12292513" y="344699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433446" y="7043545"/>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7" name="Elbow Connector 26"/>
          <p:cNvCxnSpPr>
            <a:stCxn id="8" idx="2"/>
            <a:endCxn id="26" idx="0"/>
          </p:cNvCxnSpPr>
          <p:nvPr/>
        </p:nvCxnSpPr>
        <p:spPr>
          <a:xfrm rot="5400000">
            <a:off x="5318057" y="6340777"/>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Rounded Rectangle 27"/>
          <p:cNvSpPr/>
          <p:nvPr/>
        </p:nvSpPr>
        <p:spPr>
          <a:xfrm>
            <a:off x="3932515" y="1667294"/>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9" name="Elbow Connector 28"/>
          <p:cNvCxnSpPr>
            <a:stCxn id="28" idx="3"/>
            <a:endCxn id="7" idx="0"/>
          </p:cNvCxnSpPr>
          <p:nvPr/>
        </p:nvCxnSpPr>
        <p:spPr>
          <a:xfrm>
            <a:off x="5738354" y="2112830"/>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4" idx="0"/>
          </p:cNvCxnSpPr>
          <p:nvPr/>
        </p:nvCxnSpPr>
        <p:spPr>
          <a:xfrm rot="16200000" flipV="1">
            <a:off x="13369699" y="1810053"/>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6" idx="1"/>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hlinkClick r:id="rId7"/>
          </p:cNvPr>
          <p:cNvSpPr/>
          <p:nvPr/>
        </p:nvSpPr>
        <p:spPr>
          <a:xfrm>
            <a:off x="7939922" y="424214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pic>
        <p:nvPicPr>
          <p:cNvPr id="37" name="Picture 2" descr="https://pbs.twimg.com/profile_images/656652222512521216/kj3zG0jH.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7546" y="7528016"/>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37"/>
          <p:cNvSpPr/>
          <p:nvPr/>
        </p:nvSpPr>
        <p:spPr>
          <a:xfrm>
            <a:off x="1734207" y="5215180"/>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Experience</a:t>
            </a:r>
            <a:r>
              <a:rPr lang="nl-NL" dirty="0" smtClean="0">
                <a:solidFill>
                  <a:schemeClr val="lt1"/>
                </a:solidFill>
              </a:rPr>
              <a:t> CS</a:t>
            </a:r>
            <a:endParaRPr lang="en-US" dirty="0">
              <a:solidFill>
                <a:schemeClr val="lt1"/>
              </a:solidFill>
            </a:endParaRPr>
          </a:p>
        </p:txBody>
      </p:sp>
      <p:cxnSp>
        <p:nvCxnSpPr>
          <p:cNvPr id="39" name="Elbow Connector 38"/>
          <p:cNvCxnSpPr>
            <a:stCxn id="8" idx="1"/>
          </p:cNvCxnSpPr>
          <p:nvPr/>
        </p:nvCxnSpPr>
        <p:spPr>
          <a:xfrm rot="10800000">
            <a:off x="3605203" y="5572885"/>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Elbow Connector 39"/>
          <p:cNvCxnSpPr>
            <a:stCxn id="5" idx="0"/>
            <a:endCxn id="28" idx="1"/>
          </p:cNvCxnSpPr>
          <p:nvPr/>
        </p:nvCxnSpPr>
        <p:spPr>
          <a:xfrm rot="5400000" flipH="1" flipV="1">
            <a:off x="3288762" y="1557385"/>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3166726" y="8357808"/>
            <a:ext cx="1435554" cy="6706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MAX</a:t>
            </a:r>
            <a:endParaRPr lang="en-US" dirty="0">
              <a:solidFill>
                <a:schemeClr val="accent3"/>
              </a:solidFill>
            </a:endParaRPr>
          </a:p>
        </p:txBody>
      </p:sp>
      <p:sp>
        <p:nvSpPr>
          <p:cNvPr id="46" name="Rounded Rectangle 45"/>
          <p:cNvSpPr/>
          <p:nvPr/>
        </p:nvSpPr>
        <p:spPr>
          <a:xfrm>
            <a:off x="11005974" y="6182828"/>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51" name="Elbow Connector 50"/>
          <p:cNvCxnSpPr>
            <a:stCxn id="42" idx="0"/>
          </p:cNvCxnSpPr>
          <p:nvPr/>
        </p:nvCxnSpPr>
        <p:spPr>
          <a:xfrm rot="16200000" flipV="1">
            <a:off x="13095970" y="7569274"/>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5113718" y="485574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53" name="Oval 52"/>
          <p:cNvSpPr/>
          <p:nvPr/>
        </p:nvSpPr>
        <p:spPr>
          <a:xfrm>
            <a:off x="12827576" y="530619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4" name="TextBox 53"/>
          <p:cNvSpPr txBox="1"/>
          <p:nvPr/>
        </p:nvSpPr>
        <p:spPr>
          <a:xfrm>
            <a:off x="12800844" y="529948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55" name="Elbow Connector 54"/>
          <p:cNvCxnSpPr/>
          <p:nvPr/>
        </p:nvCxnSpPr>
        <p:spPr>
          <a:xfrm>
            <a:off x="13371622" y="534669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827575" y="561205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7" name="TextBox 56"/>
          <p:cNvSpPr txBox="1"/>
          <p:nvPr/>
        </p:nvSpPr>
        <p:spPr>
          <a:xfrm>
            <a:off x="12826491" y="558751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58" name="Oval 57"/>
          <p:cNvSpPr/>
          <p:nvPr/>
        </p:nvSpPr>
        <p:spPr>
          <a:xfrm>
            <a:off x="10535770" y="3552698"/>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9" name="TextBox 58"/>
          <p:cNvSpPr txBox="1"/>
          <p:nvPr/>
        </p:nvSpPr>
        <p:spPr>
          <a:xfrm>
            <a:off x="10585186" y="360373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62" name="Oval 61"/>
          <p:cNvSpPr/>
          <p:nvPr/>
        </p:nvSpPr>
        <p:spPr>
          <a:xfrm>
            <a:off x="11359207" y="8485318"/>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63" name="TextBox 62"/>
          <p:cNvSpPr txBox="1"/>
          <p:nvPr/>
        </p:nvSpPr>
        <p:spPr>
          <a:xfrm>
            <a:off x="11332475" y="8478611"/>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65" name="Elbow Connector 64"/>
          <p:cNvCxnSpPr>
            <a:stCxn id="18" idx="1"/>
            <a:endCxn id="46" idx="3"/>
          </p:cNvCxnSpPr>
          <p:nvPr/>
        </p:nvCxnSpPr>
        <p:spPr>
          <a:xfrm rot="10800000">
            <a:off x="12274802" y="6549032"/>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863898" y="8203041"/>
            <a:ext cx="1740618" cy="827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Dev</a:t>
            </a:r>
            <a:r>
              <a:rPr lang="nl-NL" dirty="0">
                <a:solidFill>
                  <a:schemeClr val="accent3"/>
                </a:solidFill>
              </a:rPr>
              <a:t> CS</a:t>
            </a:r>
            <a:endParaRPr lang="en-US" dirty="0">
              <a:solidFill>
                <a:schemeClr val="accent3"/>
              </a:solidFill>
            </a:endParaRPr>
          </a:p>
        </p:txBody>
      </p:sp>
      <p:sp>
        <p:nvSpPr>
          <p:cNvPr id="76" name="Rounded Rectangle 75"/>
          <p:cNvSpPr/>
          <p:nvPr/>
        </p:nvSpPr>
        <p:spPr>
          <a:xfrm>
            <a:off x="13157692" y="4178913"/>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77" name="Lightning Bolt 76"/>
          <p:cNvSpPr/>
          <p:nvPr/>
        </p:nvSpPr>
        <p:spPr>
          <a:xfrm>
            <a:off x="13722225" y="3757618"/>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Lightning Bolt 77"/>
          <p:cNvSpPr/>
          <p:nvPr/>
        </p:nvSpPr>
        <p:spPr>
          <a:xfrm>
            <a:off x="8522943" y="735532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ghtning Bolt 79"/>
          <p:cNvSpPr/>
          <p:nvPr/>
        </p:nvSpPr>
        <p:spPr>
          <a:xfrm>
            <a:off x="12891726" y="6059669"/>
            <a:ext cx="413573" cy="55078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descr="http://all4desktop.com/data_images/original/4240423-people.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9282" y="2397837"/>
            <a:ext cx="1148873" cy="7923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2.gstatic.com/images?q=tbn:ANd9GcT7x2m3qGKGEF2a7LCVtO5_AhdTN9T-0HrL_I3nMS1SAmF4NV4qd6wdpG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82283" y="3920872"/>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159" name="Rounded Rectangle 158"/>
          <p:cNvSpPr/>
          <p:nvPr/>
        </p:nvSpPr>
        <p:spPr>
          <a:xfrm>
            <a:off x="9222961" y="554302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JCS</a:t>
            </a:r>
            <a:endParaRPr lang="en-US" dirty="0"/>
          </a:p>
        </p:txBody>
      </p:sp>
      <p:sp>
        <p:nvSpPr>
          <p:cNvPr id="160" name="Oval 159"/>
          <p:cNvSpPr/>
          <p:nvPr/>
        </p:nvSpPr>
        <p:spPr>
          <a:xfrm>
            <a:off x="10474374" y="596134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1" name="TextBox 160"/>
          <p:cNvSpPr txBox="1"/>
          <p:nvPr/>
        </p:nvSpPr>
        <p:spPr>
          <a:xfrm>
            <a:off x="10447642" y="595464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162" name="Oval 161"/>
          <p:cNvSpPr/>
          <p:nvPr/>
        </p:nvSpPr>
        <p:spPr>
          <a:xfrm>
            <a:off x="10474373" y="626720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3" name="TextBox 162"/>
          <p:cNvSpPr txBox="1"/>
          <p:nvPr/>
        </p:nvSpPr>
        <p:spPr>
          <a:xfrm>
            <a:off x="10473289" y="624267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165" name="Elbow Connector 164"/>
          <p:cNvCxnSpPr>
            <a:stCxn id="24" idx="1"/>
            <a:endCxn id="155" idx="3"/>
          </p:cNvCxnSpPr>
          <p:nvPr/>
        </p:nvCxnSpPr>
        <p:spPr>
          <a:xfrm rot="10800000">
            <a:off x="13086233" y="2244940"/>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Elbow Connector 169"/>
          <p:cNvCxnSpPr>
            <a:stCxn id="7" idx="3"/>
            <a:endCxn id="36" idx="0"/>
          </p:cNvCxnSpPr>
          <p:nvPr/>
        </p:nvCxnSpPr>
        <p:spPr>
          <a:xfrm>
            <a:off x="7909501" y="3110843"/>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3527401" y="6059669"/>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6" name="Elbow Connector 175"/>
          <p:cNvCxnSpPr>
            <a:endCxn id="8" idx="0"/>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endCxn id="2050" idx="1"/>
          </p:cNvCxnSpPr>
          <p:nvPr/>
        </p:nvCxnSpPr>
        <p:spPr>
          <a:xfrm flipV="1">
            <a:off x="13059366" y="4267429"/>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49" name="Elbow Connector 2048"/>
          <p:cNvCxnSpPr>
            <a:stCxn id="159" idx="0"/>
            <a:endCxn id="11" idx="2"/>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58" name="Right Arrow 2057"/>
          <p:cNvSpPr/>
          <p:nvPr/>
        </p:nvSpPr>
        <p:spPr>
          <a:xfrm>
            <a:off x="8783990" y="728875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ight Arrow 202"/>
          <p:cNvSpPr/>
          <p:nvPr/>
        </p:nvSpPr>
        <p:spPr>
          <a:xfrm>
            <a:off x="13136496" y="5988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ight Arrow 204"/>
          <p:cNvSpPr/>
          <p:nvPr/>
        </p:nvSpPr>
        <p:spPr>
          <a:xfrm>
            <a:off x="13518244" y="37921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Elbow Connector 2076"/>
          <p:cNvCxnSpPr>
            <a:stCxn id="76" idx="3"/>
            <a:endCxn id="24" idx="2"/>
          </p:cNvCxnSpPr>
          <p:nvPr/>
        </p:nvCxnSpPr>
        <p:spPr>
          <a:xfrm flipV="1">
            <a:off x="14271045" y="3667478"/>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a:off x="9458189" y="4724162"/>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88"/>
          <p:cNvCxnSpPr/>
          <p:nvPr/>
        </p:nvCxnSpPr>
        <p:spPr>
          <a:xfrm rot="10800000">
            <a:off x="9458192" y="452628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5027177" y="3448521"/>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93" name="TextBox 92"/>
          <p:cNvSpPr txBox="1"/>
          <p:nvPr/>
        </p:nvSpPr>
        <p:spPr>
          <a:xfrm>
            <a:off x="15076593" y="3499553"/>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95" name="Elbow Connector 94"/>
          <p:cNvCxnSpPr>
            <a:stCxn id="91" idx="2"/>
          </p:cNvCxnSpPr>
          <p:nvPr/>
        </p:nvCxnSpPr>
        <p:spPr>
          <a:xfrm rot="5400000">
            <a:off x="9904873" y="245701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10128724" y="4102176"/>
            <a:ext cx="1348961" cy="734793"/>
          </a:xfrm>
          <a:prstGeom prst="roundRect">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r>
              <a:rPr lang="nl-NL" sz="1800" dirty="0" smtClean="0">
                <a:solidFill>
                  <a:srgbClr val="002060"/>
                </a:solidFill>
              </a:rPr>
              <a:t>Container </a:t>
            </a:r>
            <a:br>
              <a:rPr lang="nl-NL" sz="1800" dirty="0" smtClean="0">
                <a:solidFill>
                  <a:srgbClr val="002060"/>
                </a:solidFill>
              </a:rPr>
            </a:br>
            <a:r>
              <a:rPr lang="nl-NL" sz="1800" dirty="0" smtClean="0">
                <a:solidFill>
                  <a:srgbClr val="002060"/>
                </a:solidFill>
              </a:rPr>
              <a:t>Cloud</a:t>
            </a:r>
            <a:endParaRPr lang="nl-NL" sz="1800" dirty="0">
              <a:solidFill>
                <a:srgbClr val="002060"/>
              </a:solidFill>
            </a:endParaRPr>
          </a:p>
          <a:p>
            <a:endParaRPr lang="en-US" sz="1800" dirty="0">
              <a:solidFill>
                <a:srgbClr val="002060"/>
              </a:solidFill>
            </a:endParaRPr>
          </a:p>
        </p:txBody>
      </p:sp>
      <p:cxnSp>
        <p:nvCxnSpPr>
          <p:cNvPr id="100" name="Elbow Connector 99"/>
          <p:cNvCxnSpPr/>
          <p:nvPr/>
        </p:nvCxnSpPr>
        <p:spPr>
          <a:xfrm rot="16200000" flipV="1">
            <a:off x="10476410" y="5330508"/>
            <a:ext cx="1282326" cy="422317"/>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10800000" flipV="1">
            <a:off x="10906415" y="3635269"/>
            <a:ext cx="2836911" cy="999720"/>
          </a:xfrm>
          <a:prstGeom prst="bentConnector2">
            <a:avLst/>
          </a:prstGeom>
          <a:ln w="127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7120990" y="6173860"/>
            <a:ext cx="1792914" cy="9696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smtClean="0">
                <a:solidFill>
                  <a:schemeClr val="accent3"/>
                </a:solidFill>
              </a:rPr>
              <a:t>Visual Builder </a:t>
            </a:r>
            <a:r>
              <a:rPr lang="nl-NL" sz="1800" dirty="0">
                <a:solidFill>
                  <a:schemeClr val="accent3"/>
                </a:solidFill>
              </a:rPr>
              <a:t>Cloud Service</a:t>
            </a:r>
            <a:endParaRPr lang="en-US" sz="1800" dirty="0">
              <a:solidFill>
                <a:schemeClr val="accent3"/>
              </a:solidFill>
            </a:endParaRPr>
          </a:p>
        </p:txBody>
      </p:sp>
      <p:cxnSp>
        <p:nvCxnSpPr>
          <p:cNvPr id="103" name="Elbow Connector 102"/>
          <p:cNvCxnSpPr/>
          <p:nvPr/>
        </p:nvCxnSpPr>
        <p:spPr>
          <a:xfrm flipV="1">
            <a:off x="8941203" y="6762391"/>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55" name="Rounded Rectangle 154"/>
          <p:cNvSpPr/>
          <p:nvPr/>
        </p:nvSpPr>
        <p:spPr>
          <a:xfrm>
            <a:off x="11452606" y="1867256"/>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91" name="Rounded Rectangle 90"/>
          <p:cNvSpPr/>
          <p:nvPr/>
        </p:nvSpPr>
        <p:spPr>
          <a:xfrm>
            <a:off x="9688893" y="158478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smtClean="0"/>
              <a:t>Visualization</a:t>
            </a:r>
            <a:endParaRPr lang="en-US" sz="1600" dirty="0"/>
          </a:p>
        </p:txBody>
      </p:sp>
      <p:sp>
        <p:nvSpPr>
          <p:cNvPr id="104" name="Rounded Rectangle 103"/>
          <p:cNvSpPr/>
          <p:nvPr/>
        </p:nvSpPr>
        <p:spPr>
          <a:xfrm>
            <a:off x="13737464" y="5589525"/>
            <a:ext cx="1359961" cy="7445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400" dirty="0" smtClean="0"/>
              <a:t>Messaging Cloud Service</a:t>
            </a:r>
            <a:endParaRPr lang="en-US" sz="1400" dirty="0"/>
          </a:p>
        </p:txBody>
      </p:sp>
      <p:cxnSp>
        <p:nvCxnSpPr>
          <p:cNvPr id="4" name="Elbow Connector 3"/>
          <p:cNvCxnSpPr>
            <a:endCxn id="104" idx="1"/>
          </p:cNvCxnSpPr>
          <p:nvPr/>
        </p:nvCxnSpPr>
        <p:spPr>
          <a:xfrm flipV="1">
            <a:off x="12269419" y="5961819"/>
            <a:ext cx="1468045" cy="376339"/>
          </a:xfrm>
          <a:prstGeom prst="bentConnector3">
            <a:avLst>
              <a:gd name="adj1" fmla="val 20933"/>
            </a:avLst>
          </a:prstGeom>
          <a:ln w="38100">
            <a:solidFill>
              <a:srgbClr val="FF993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4415193"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Compute</a:t>
            </a:r>
            <a:endParaRPr lang="en-US" dirty="0">
              <a:solidFill>
                <a:schemeClr val="lt1"/>
              </a:solidFill>
            </a:endParaRPr>
          </a:p>
        </p:txBody>
      </p:sp>
      <p:sp>
        <p:nvSpPr>
          <p:cNvPr id="106" name="Rounded Rectangle 105"/>
          <p:cNvSpPr/>
          <p:nvPr/>
        </p:nvSpPr>
        <p:spPr>
          <a:xfrm>
            <a:off x="6101674"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Storage</a:t>
            </a:r>
            <a:endParaRPr lang="en-US" dirty="0">
              <a:solidFill>
                <a:schemeClr val="lt1"/>
              </a:solidFill>
            </a:endParaRPr>
          </a:p>
        </p:txBody>
      </p:sp>
      <p:sp>
        <p:nvSpPr>
          <p:cNvPr id="99" name="Rounded Rectangle 98"/>
          <p:cNvSpPr/>
          <p:nvPr/>
        </p:nvSpPr>
        <p:spPr>
          <a:xfrm>
            <a:off x="15816495" y="2181451"/>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107" name="Elbow Connector 106"/>
          <p:cNvCxnSpPr>
            <a:endCxn id="99" idx="2"/>
          </p:cNvCxnSpPr>
          <p:nvPr/>
        </p:nvCxnSpPr>
        <p:spPr>
          <a:xfrm rot="5400000" flipH="1" flipV="1">
            <a:off x="15841754" y="3311718"/>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9" idx="0"/>
          </p:cNvCxnSpPr>
          <p:nvPr/>
        </p:nvCxnSpPr>
        <p:spPr>
          <a:xfrm rot="5400000" flipH="1" flipV="1">
            <a:off x="16300387" y="1817817"/>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9" name="Picture 2" descr="Image result for google sheet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946926" y="683099"/>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Related imag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95471" y="229819"/>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Image result for google calendar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93035" y="49112"/>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112" name="Cloud 111"/>
          <p:cNvSpPr/>
          <p:nvPr/>
        </p:nvSpPr>
        <p:spPr>
          <a:xfrm>
            <a:off x="10866032" y="336607"/>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13" name="Picture 2" descr="https://i.kinja-img.com/gawker-media/image/upload/s--orhKhzhJ--/c_fill,fl_progressive,g_north,h_358,q_80,w_636/18iwgcfj83c3gpng.pn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207293"/>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itunes logo"/>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780799"/>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Image result for wikipedia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23647" y="568443"/>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Image result for musicbrainz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611024" y="395978"/>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https://www.programmableweb.com/sites/default/files/styles/article_profile_150x150/public/musicgraph-logo.png?itok=t15MR9Hm"/>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92282" y="989300"/>
            <a:ext cx="1026997" cy="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28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a:xfrm>
            <a:off x="1917701" y="2603501"/>
            <a:ext cx="14907259" cy="5727700"/>
          </a:xfrm>
        </p:spPr>
        <p:txBody>
          <a:bodyPr>
            <a:normAutofit/>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br>
              <a:rPr lang="nl-NL" dirty="0" smtClean="0"/>
            </a:br>
            <a:r>
              <a:rPr lang="nl-NL" dirty="0" smtClean="0"/>
              <a:t/>
            </a:r>
            <a:br>
              <a:rPr lang="nl-NL" dirty="0" smtClean="0"/>
            </a:br>
            <a:endParaRPr lang="nl-NL" dirty="0" smtClean="0"/>
          </a:p>
          <a:p>
            <a:r>
              <a:rPr lang="nl-NL" dirty="0" smtClean="0"/>
              <a:t>Mutual </a:t>
            </a:r>
            <a:r>
              <a:rPr lang="nl-NL" dirty="0" err="1" smtClean="0"/>
              <a:t>integration</a:t>
            </a:r>
            <a:r>
              <a:rPr lang="nl-NL" dirty="0" smtClean="0"/>
              <a:t> of Oracle PaaS Cloud services is </a:t>
            </a:r>
            <a:r>
              <a:rPr lang="nl-NL" dirty="0" err="1" smtClean="0"/>
              <a:t>becoming</a:t>
            </a:r>
            <a:r>
              <a:rPr lang="nl-NL" dirty="0" smtClean="0"/>
              <a:t> more </a:t>
            </a:r>
            <a:r>
              <a:rPr lang="nl-NL" dirty="0" err="1" smtClean="0"/>
              <a:t>natural</a:t>
            </a:r>
            <a:endParaRPr lang="nl-NL" dirty="0" smtClean="0"/>
          </a:p>
          <a:p>
            <a:r>
              <a:rPr lang="nl-NL" dirty="0" smtClean="0"/>
              <a:t>The </a:t>
            </a:r>
            <a:r>
              <a:rPr lang="nl-NL" dirty="0" err="1" smtClean="0"/>
              <a:t>current</a:t>
            </a:r>
            <a:r>
              <a:rPr lang="nl-NL" dirty="0" smtClean="0"/>
              <a:t> Oracle PaaS palette offers </a:t>
            </a:r>
            <a:r>
              <a:rPr lang="nl-NL" dirty="0" err="1" smtClean="0"/>
              <a:t>many</a:t>
            </a:r>
            <a:r>
              <a:rPr lang="nl-NL" dirty="0" smtClean="0"/>
              <a:t> options for </a:t>
            </a:r>
            <a:r>
              <a:rPr lang="nl-NL" dirty="0" err="1" smtClean="0"/>
              <a:t>implementing</a:t>
            </a:r>
            <a:r>
              <a:rPr lang="nl-NL" dirty="0" smtClean="0"/>
              <a:t> Platform </a:t>
            </a:r>
            <a:r>
              <a:rPr lang="nl-NL" dirty="0" err="1" smtClean="0"/>
              <a:t>components</a:t>
            </a:r>
            <a:endParaRPr lang="nl-NL" dirty="0" smtClean="0"/>
          </a:p>
          <a:p>
            <a:pPr lvl="1"/>
            <a:r>
              <a:rPr lang="nl-NL" dirty="0" err="1" smtClean="0"/>
              <a:t>There</a:t>
            </a:r>
            <a:r>
              <a:rPr lang="nl-NL" dirty="0" smtClean="0"/>
              <a:t> is </a:t>
            </a:r>
            <a:r>
              <a:rPr lang="nl-NL" dirty="0" err="1" smtClean="0"/>
              <a:t>some</a:t>
            </a:r>
            <a:r>
              <a:rPr lang="nl-NL" dirty="0" smtClean="0"/>
              <a:t> overlap</a:t>
            </a:r>
          </a:p>
          <a:p>
            <a:pPr lvl="1"/>
            <a:r>
              <a:rPr lang="nl-NL" dirty="0" err="1" smtClean="0"/>
              <a:t>There</a:t>
            </a:r>
            <a:r>
              <a:rPr lang="nl-NL" dirty="0" smtClean="0"/>
              <a:t> is </a:t>
            </a:r>
            <a:r>
              <a:rPr lang="nl-NL" dirty="0" err="1" smtClean="0"/>
              <a:t>some</a:t>
            </a:r>
            <a:r>
              <a:rPr lang="nl-NL" dirty="0" smtClean="0"/>
              <a:t> </a:t>
            </a:r>
            <a:r>
              <a:rPr lang="nl-NL" dirty="0" err="1" smtClean="0"/>
              <a:t>lack</a:t>
            </a:r>
            <a:r>
              <a:rPr lang="nl-NL" dirty="0" smtClean="0"/>
              <a:t> of </a:t>
            </a:r>
            <a:r>
              <a:rPr lang="nl-NL" dirty="0" err="1" smtClean="0"/>
              <a:t>obvious</a:t>
            </a:r>
            <a:r>
              <a:rPr lang="nl-NL" dirty="0" smtClean="0"/>
              <a:t> </a:t>
            </a:r>
            <a:r>
              <a:rPr lang="nl-NL" dirty="0" err="1" smtClean="0"/>
              <a:t>integration</a:t>
            </a:r>
            <a:r>
              <a:rPr lang="nl-NL" dirty="0" smtClean="0"/>
              <a:t> </a:t>
            </a:r>
          </a:p>
          <a:p>
            <a:r>
              <a:rPr lang="nl-NL" dirty="0" err="1" smtClean="0"/>
              <a:t>And</a:t>
            </a:r>
            <a:r>
              <a:rPr lang="nl-NL" dirty="0" smtClean="0"/>
              <a:t> </a:t>
            </a:r>
            <a:r>
              <a:rPr lang="nl-NL" dirty="0" err="1" smtClean="0"/>
              <a:t>there</a:t>
            </a:r>
            <a:r>
              <a:rPr lang="nl-NL" dirty="0" smtClean="0"/>
              <a:t> are more services </a:t>
            </a:r>
            <a:r>
              <a:rPr lang="nl-NL" dirty="0" err="1" smtClean="0"/>
              <a:t>to</a:t>
            </a:r>
            <a:r>
              <a:rPr lang="nl-NL" dirty="0" smtClean="0"/>
              <a:t> </a:t>
            </a:r>
            <a:r>
              <a:rPr lang="nl-NL" dirty="0" err="1" smtClean="0"/>
              <a:t>be</a:t>
            </a:r>
            <a:r>
              <a:rPr lang="nl-NL" dirty="0" smtClean="0"/>
              <a:t> </a:t>
            </a:r>
            <a:r>
              <a:rPr lang="nl-NL" dirty="0" err="1" smtClean="0"/>
              <a:t>added</a:t>
            </a:r>
            <a:r>
              <a:rPr lang="nl-NL" dirty="0" smtClean="0"/>
              <a:t> – </a:t>
            </a:r>
            <a:r>
              <a:rPr lang="nl-NL" dirty="0" err="1" smtClean="0"/>
              <a:t>so</a:t>
            </a:r>
            <a:r>
              <a:rPr lang="nl-NL" dirty="0" smtClean="0"/>
              <a:t> next </a:t>
            </a:r>
            <a:r>
              <a:rPr lang="nl-NL" dirty="0" err="1" smtClean="0"/>
              <a:t>year</a:t>
            </a:r>
            <a:r>
              <a:rPr lang="nl-NL" dirty="0" smtClean="0"/>
              <a:t>, a new record!</a:t>
            </a:r>
          </a:p>
          <a:p>
            <a:endParaRPr lang="nl-NL" dirty="0"/>
          </a:p>
          <a:p>
            <a:endParaRPr lang="en-US" dirty="0"/>
          </a:p>
        </p:txBody>
      </p:sp>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1569720"/>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lucas_j\Pictures\lucas\Lucas-klein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940" y="7720325"/>
            <a:ext cx="85786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E:\Lonnek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952" y="7699737"/>
            <a:ext cx="864994"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Torsten Winterbe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9527" y="8077200"/>
            <a:ext cx="656312"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4" descr="Mark Simps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29" r="11661"/>
          <a:stretch/>
        </p:blipFill>
        <p:spPr bwMode="auto">
          <a:xfrm>
            <a:off x="7811955" y="8077200"/>
            <a:ext cx="609226"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Image result for danilo schmiede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8458" y="7720326"/>
            <a:ext cx="95250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 result for richard olrich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71792" y="7699737"/>
            <a:ext cx="973088"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6" descr="Image result for sven bernhardt opitz"/>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06953" y="7720326"/>
            <a:ext cx="945511" cy="945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4185" y="8070212"/>
            <a:ext cx="602681" cy="5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62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662" y="472909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hlinkClick r:id="rId3"/>
          </p:cNvPr>
          <p:cNvSpPr/>
          <p:nvPr/>
        </p:nvSpPr>
        <p:spPr>
          <a:xfrm>
            <a:off x="10000687" y="651568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7" name="Rounded Rectangle 6"/>
          <p:cNvSpPr/>
          <p:nvPr/>
        </p:nvSpPr>
        <p:spPr>
          <a:xfrm>
            <a:off x="7686653" y="462016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4" name="Elbow Connector 13"/>
          <p:cNvCxnSpPr>
            <a:endCxn id="7" idx="3"/>
          </p:cNvCxnSpPr>
          <p:nvPr/>
        </p:nvCxnSpPr>
        <p:spPr>
          <a:xfrm rot="16200000" flipV="1">
            <a:off x="9015043" y="518685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a:hlinkClick r:id="rId4"/>
          </p:cNvPr>
          <p:cNvSpPr/>
          <p:nvPr/>
        </p:nvSpPr>
        <p:spPr>
          <a:xfrm>
            <a:off x="12196102" y="456069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a:t>
            </a:r>
            <a:endParaRPr lang="en-US" dirty="0"/>
          </a:p>
        </p:txBody>
      </p:sp>
      <p:cxnSp>
        <p:nvCxnSpPr>
          <p:cNvPr id="16" name="Elbow Connector 15"/>
          <p:cNvCxnSpPr>
            <a:stCxn id="6" idx="0"/>
          </p:cNvCxnSpPr>
          <p:nvPr/>
        </p:nvCxnSpPr>
        <p:spPr>
          <a:xfrm rot="5400000" flipH="1" flipV="1">
            <a:off x="10774246" y="509383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Cloud 18"/>
          <p:cNvSpPr/>
          <p:nvPr/>
        </p:nvSpPr>
        <p:spPr>
          <a:xfrm>
            <a:off x="10166580" y="2047480"/>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i.kinja-img.com/gawker-media/image/upload/s--orhKhzhJ--/c_fill,fl_progressive,g_north,h_358,q_80,w_636/18iwgcfj83c3gpng.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1918166"/>
            <a:ext cx="2037708" cy="11470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Elbow Connector 20"/>
          <p:cNvCxnSpPr>
            <a:stCxn id="15" idx="0"/>
            <a:endCxn id="19" idx="1"/>
          </p:cNvCxnSpPr>
          <p:nvPr/>
        </p:nvCxnSpPr>
        <p:spPr>
          <a:xfrm rot="16200000" flipV="1">
            <a:off x="12219888" y="3825349"/>
            <a:ext cx="1317811" cy="15288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3" idx="1"/>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hlinkClick r:id="rId6"/>
          </p:cNvPr>
          <p:cNvSpPr/>
          <p:nvPr/>
        </p:nvSpPr>
        <p:spPr>
          <a:xfrm>
            <a:off x="6421655" y="588898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6" name="Rounded Rectangle 25"/>
          <p:cNvSpPr/>
          <p:nvPr/>
        </p:nvSpPr>
        <p:spPr>
          <a:xfrm>
            <a:off x="13595451" y="650258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27" name="Oval 26"/>
          <p:cNvSpPr/>
          <p:nvPr/>
        </p:nvSpPr>
        <p:spPr>
          <a:xfrm>
            <a:off x="11309309" y="616055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28" name="TextBox 27"/>
          <p:cNvSpPr txBox="1"/>
          <p:nvPr/>
        </p:nvSpPr>
        <p:spPr>
          <a:xfrm>
            <a:off x="11282577" y="615384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29" name="Elbow Connector 28"/>
          <p:cNvCxnSpPr/>
          <p:nvPr/>
        </p:nvCxnSpPr>
        <p:spPr>
          <a:xfrm>
            <a:off x="11853355" y="699353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309308" y="646641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31" name="TextBox 30"/>
          <p:cNvSpPr txBox="1"/>
          <p:nvPr/>
        </p:nvSpPr>
        <p:spPr>
          <a:xfrm>
            <a:off x="11308224" y="644187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3" name="TextBox 32"/>
          <p:cNvSpPr txBox="1"/>
          <p:nvPr/>
        </p:nvSpPr>
        <p:spPr>
          <a:xfrm>
            <a:off x="9066919" y="525057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9" name="Rounded Rectangle 38"/>
          <p:cNvSpPr/>
          <p:nvPr/>
        </p:nvSpPr>
        <p:spPr>
          <a:xfrm>
            <a:off x="7704694" y="718986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r"/>
            <a:r>
              <a:rPr lang="nl-NL" dirty="0" smtClean="0"/>
              <a:t>JCS</a:t>
            </a:r>
            <a:endParaRPr lang="en-US" dirty="0"/>
          </a:p>
        </p:txBody>
      </p:sp>
      <p:sp>
        <p:nvSpPr>
          <p:cNvPr id="40" name="Oval 39"/>
          <p:cNvSpPr/>
          <p:nvPr/>
        </p:nvSpPr>
        <p:spPr>
          <a:xfrm>
            <a:off x="8956107" y="760818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1" name="TextBox 40"/>
          <p:cNvSpPr txBox="1"/>
          <p:nvPr/>
        </p:nvSpPr>
        <p:spPr>
          <a:xfrm>
            <a:off x="8929375" y="760148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42" name="Oval 41"/>
          <p:cNvSpPr/>
          <p:nvPr/>
        </p:nvSpPr>
        <p:spPr>
          <a:xfrm>
            <a:off x="8956106" y="791404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3" name="TextBox 42"/>
          <p:cNvSpPr txBox="1"/>
          <p:nvPr/>
        </p:nvSpPr>
        <p:spPr>
          <a:xfrm>
            <a:off x="8955022" y="788951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49" name="Elbow Connector 48"/>
          <p:cNvCxnSpPr>
            <a:stCxn id="39" idx="0"/>
            <a:endCxn id="7" idx="2"/>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0800000">
            <a:off x="7939925" y="617312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66" idx="2"/>
          </p:cNvCxnSpPr>
          <p:nvPr/>
        </p:nvCxnSpPr>
        <p:spPr>
          <a:xfrm rot="5400000">
            <a:off x="8386606" y="410385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170626" y="323162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a:t>Vizualization</a:t>
            </a:r>
            <a:endParaRPr lang="en-US" sz="1600" dirty="0"/>
          </a:p>
        </p:txBody>
      </p:sp>
      <p:pic>
        <p:nvPicPr>
          <p:cNvPr id="75" name="Picture 2" descr="Image result for itunes logo"/>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2491672"/>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Image result for wikipedia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24195" y="2279316"/>
            <a:ext cx="829263" cy="952304"/>
          </a:xfrm>
          <a:prstGeom prst="rect">
            <a:avLst/>
          </a:prstGeom>
          <a:noFill/>
          <a:extLst>
            <a:ext uri="{909E8E84-426E-40DD-AFC4-6F175D3DCCD1}">
              <a14:hiddenFill xmlns:a14="http://schemas.microsoft.com/office/drawing/2010/main">
                <a:solidFill>
                  <a:srgbClr val="FFFFFF"/>
                </a:solidFill>
              </a14:hiddenFill>
            </a:ext>
          </a:extLst>
        </p:spPr>
      </p:pic>
      <p:sp>
        <p:nvSpPr>
          <p:cNvPr id="77" name="AutoShape 2" descr="Image result for musicbrainz logo"/>
          <p:cNvSpPr>
            <a:spLocks noChangeAspect="1" noChangeArrowheads="1"/>
          </p:cNvSpPr>
          <p:nvPr/>
        </p:nvSpPr>
        <p:spPr bwMode="auto">
          <a:xfrm>
            <a:off x="155575" y="-2560638"/>
            <a:ext cx="7562850" cy="533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musicbrainz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11572" y="2106851"/>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rogrammableweb.com/sites/default/files/styles/article_profile_150x150/public/musicgraph-logo.png?itok=t15MR9Hm"/>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92830" y="2700173"/>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751332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2000" dirty="0" smtClean="0"/>
              <a:t>ADF</a:t>
            </a:r>
            <a:endParaRPr lang="en-US" sz="2000" dirty="0"/>
          </a:p>
        </p:txBody>
      </p:sp>
      <p:sp>
        <p:nvSpPr>
          <p:cNvPr id="82" name="Rounded Rectangle 81"/>
          <p:cNvSpPr/>
          <p:nvPr/>
        </p:nvSpPr>
        <p:spPr>
          <a:xfrm>
            <a:off x="977796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SOAP</a:t>
            </a:r>
            <a:endParaRPr lang="en-US" sz="1400" dirty="0"/>
          </a:p>
        </p:txBody>
      </p:sp>
      <p:sp>
        <p:nvSpPr>
          <p:cNvPr id="83" name="Rounded Rectangle 82"/>
          <p:cNvSpPr/>
          <p:nvPr/>
        </p:nvSpPr>
        <p:spPr>
          <a:xfrm>
            <a:off x="10905720" y="711545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REST</a:t>
            </a:r>
            <a:endParaRPr lang="en-US" sz="1400" dirty="0"/>
          </a:p>
        </p:txBody>
      </p:sp>
    </p:spTree>
    <p:extLst>
      <p:ext uri="{BB962C8B-B14F-4D97-AF65-F5344CB8AC3E}">
        <p14:creationId xmlns:p14="http://schemas.microsoft.com/office/powerpoint/2010/main" val="16017125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176629" cy="1346288"/>
          </a:xfrm>
        </p:spPr>
        <p:txBody>
          <a:bodyPr/>
          <a:lstStyle/>
          <a:p>
            <a:r>
              <a:rPr lang="nl-NL" dirty="0" smtClean="0"/>
              <a:t>end-</a:t>
            </a:r>
            <a:r>
              <a:rPr lang="nl-NL" dirty="0" err="1" smtClean="0"/>
              <a:t>to</a:t>
            </a:r>
            <a:r>
              <a:rPr lang="nl-NL" dirty="0" smtClean="0"/>
              <a:t>-end </a:t>
            </a:r>
            <a:r>
              <a:rPr lang="nl-NL" dirty="0" err="1"/>
              <a:t>integrated</a:t>
            </a:r>
            <a:r>
              <a:rPr lang="nl-NL" dirty="0"/>
              <a:t> flow </a:t>
            </a:r>
            <a:r>
              <a:rPr lang="nl-NL" dirty="0" err="1"/>
              <a:t>using</a:t>
            </a:r>
            <a:r>
              <a:rPr lang="nl-NL" dirty="0"/>
              <a:t> </a:t>
            </a:r>
            <a:r>
              <a:rPr lang="nl-NL" dirty="0" smtClean="0">
                <a:solidFill>
                  <a:srgbClr val="FF0000"/>
                </a:solidFill>
              </a:rPr>
              <a:t>AS MANY </a:t>
            </a:r>
            <a:r>
              <a:rPr lang="nl-NL" dirty="0" smtClean="0"/>
              <a:t>Oracle </a:t>
            </a:r>
            <a:r>
              <a:rPr lang="nl-NL" dirty="0"/>
              <a:t>PaaS Cloud </a:t>
            </a:r>
            <a:r>
              <a:rPr lang="nl-NL" dirty="0" smtClean="0"/>
              <a:t>Services </a:t>
            </a:r>
            <a:r>
              <a:rPr lang="nl-NL" dirty="0" smtClean="0">
                <a:solidFill>
                  <a:srgbClr val="FF0000"/>
                </a:solidFill>
              </a:rPr>
              <a:t>as </a:t>
            </a:r>
            <a:r>
              <a:rPr lang="nl-NL" dirty="0" err="1" smtClean="0">
                <a:solidFill>
                  <a:srgbClr val="FF0000"/>
                </a:solidFill>
              </a:rPr>
              <a:t>possible</a:t>
            </a:r>
            <a:endParaRPr lang="en-US" dirty="0">
              <a:solidFill>
                <a:srgbClr val="FF0000"/>
              </a:solidFill>
            </a:endParaRPr>
          </a:p>
        </p:txBody>
      </p:sp>
      <p:pic>
        <p:nvPicPr>
          <p:cNvPr id="1026" name="Picture 2" descr="Image result for world 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855" y="4640897"/>
            <a:ext cx="609600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orld recor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330" y="2529839"/>
            <a:ext cx="99155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5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Team</a:t>
            </a:r>
            <a:endParaRPr lang="en-US" dirty="0"/>
          </a:p>
        </p:txBody>
      </p:sp>
      <p:sp>
        <p:nvSpPr>
          <p:cNvPr id="3" name="Content Placeholder 2"/>
          <p:cNvSpPr>
            <a:spLocks noGrp="1"/>
          </p:cNvSpPr>
          <p:nvPr>
            <p:ph idx="1"/>
          </p:nvPr>
        </p:nvSpPr>
        <p:spPr/>
        <p:txBody>
          <a:bodyPr/>
          <a:lstStyle/>
          <a:p>
            <a:r>
              <a:rPr lang="nl-NL" dirty="0" smtClean="0"/>
              <a:t>Distributed</a:t>
            </a:r>
          </a:p>
          <a:p>
            <a:pPr lvl="1"/>
            <a:r>
              <a:rPr lang="nl-NL" dirty="0" smtClean="0"/>
              <a:t>Three </a:t>
            </a:r>
            <a:r>
              <a:rPr lang="nl-NL" dirty="0" err="1" smtClean="0"/>
              <a:t>countries</a:t>
            </a:r>
            <a:r>
              <a:rPr lang="nl-NL" dirty="0" smtClean="0"/>
              <a:t>, </a:t>
            </a:r>
            <a:r>
              <a:rPr lang="nl-NL" dirty="0" err="1" smtClean="0"/>
              <a:t>Four</a:t>
            </a:r>
            <a:r>
              <a:rPr lang="nl-NL" dirty="0" smtClean="0"/>
              <a:t> partners, Five </a:t>
            </a:r>
            <a:r>
              <a:rPr lang="nl-NL" dirty="0" err="1" smtClean="0"/>
              <a:t>Locations</a:t>
            </a:r>
            <a:endParaRPr lang="nl-NL" dirty="0" smtClean="0"/>
          </a:p>
          <a:p>
            <a:pPr lvl="1"/>
            <a:r>
              <a:rPr lang="nl-NL" dirty="0" smtClean="0"/>
              <a:t>The Cloud is </a:t>
            </a:r>
            <a:r>
              <a:rPr lang="nl-NL" dirty="0" err="1" smtClean="0"/>
              <a:t>omnipresent</a:t>
            </a:r>
            <a:endParaRPr lang="nl-NL" dirty="0"/>
          </a:p>
          <a:p>
            <a:pPr lvl="2"/>
            <a:r>
              <a:rPr lang="nl-NL" dirty="0" err="1" smtClean="0"/>
              <a:t>except</a:t>
            </a:r>
            <a:r>
              <a:rPr lang="nl-NL" dirty="0" smtClean="0"/>
              <a:t> </a:t>
            </a:r>
            <a:r>
              <a:rPr lang="nl-NL" dirty="0" err="1" smtClean="0"/>
              <a:t>when</a:t>
            </a:r>
            <a:r>
              <a:rPr lang="nl-NL" dirty="0" smtClean="0"/>
              <a:t> </a:t>
            </a:r>
            <a:r>
              <a:rPr lang="nl-NL" dirty="0" err="1" smtClean="0"/>
              <a:t>there</a:t>
            </a:r>
            <a:r>
              <a:rPr lang="nl-NL" dirty="0" smtClean="0"/>
              <a:t> is a form of </a:t>
            </a:r>
            <a:r>
              <a:rPr lang="nl-NL" dirty="0" err="1" smtClean="0"/>
              <a:t>outage</a:t>
            </a:r>
            <a:endParaRPr lang="nl-NL" dirty="0"/>
          </a:p>
          <a:p>
            <a:pPr lvl="1"/>
            <a:endParaRPr lang="en-US" dirty="0"/>
          </a:p>
        </p:txBody>
      </p:sp>
      <p:pic>
        <p:nvPicPr>
          <p:cNvPr id="1026" name="Picture 2" descr="C:\Users\lucas_j\Pictures\lucas\Lucas-klein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4423" y="5798501"/>
            <a:ext cx="1715719"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7" name="Picture 3" descr="E:\Lonnek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2010" y="5729601"/>
            <a:ext cx="1729987"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danilo schmie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5" y="5729601"/>
            <a:ext cx="1946176" cy="1946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richard olrich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84890" y="5729602"/>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Image result for sven bernhardt opitz"/>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5356" y="5729601"/>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2" descr="Image result for robert van molken"/>
          <p:cNvSpPr>
            <a:spLocks noChangeAspect="1" noChangeArrowheads="1"/>
          </p:cNvSpPr>
          <p:nvPr/>
        </p:nvSpPr>
        <p:spPr bwMode="auto">
          <a:xfrm>
            <a:off x="155575" y="-21034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obert van molken"/>
          <p:cNvSpPr>
            <a:spLocks noChangeAspect="1" noChangeArrowheads="1"/>
          </p:cNvSpPr>
          <p:nvPr/>
        </p:nvSpPr>
        <p:spPr bwMode="auto">
          <a:xfrm>
            <a:off x="307975" y="-19510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480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scenario (2016)</a:t>
            </a:r>
            <a:endParaRPr lang="en-US" dirty="0"/>
          </a:p>
        </p:txBody>
      </p:sp>
      <p:sp>
        <p:nvSpPr>
          <p:cNvPr id="3" name="Explosion 1 2"/>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4"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6"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7"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7"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6" name="Smiley Face 15"/>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Smiley Face 16"/>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Block Arc 17"/>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0" name="Rounded Rectangle 19"/>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Portal</a:t>
            </a:r>
            <a:endParaRPr lang="en-US" dirty="0"/>
          </a:p>
        </p:txBody>
      </p:sp>
      <p:sp>
        <p:nvSpPr>
          <p:cNvPr id="21" name="Right Arrow 20"/>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p:cNvCxnSpPr>
            <a:stCxn id="19" idx="3"/>
            <a:endCxn id="15"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20"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091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15128543" y="8537254"/>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Social</a:t>
            </a:r>
            <a:r>
              <a:rPr lang="nl-NL" dirty="0" smtClean="0">
                <a:solidFill>
                  <a:schemeClr val="accent3"/>
                </a:solidFill>
              </a:rPr>
              <a:t> Media </a:t>
            </a:r>
            <a:r>
              <a:rPr lang="nl-NL" dirty="0" err="1" smtClean="0">
                <a:solidFill>
                  <a:schemeClr val="accent3"/>
                </a:solidFill>
              </a:rPr>
              <a:t>integration</a:t>
            </a:r>
            <a:endParaRPr lang="en-US" dirty="0">
              <a:solidFill>
                <a:schemeClr val="accent3"/>
              </a:solidFill>
            </a:endParaRPr>
          </a:p>
        </p:txBody>
      </p:sp>
      <p:sp>
        <p:nvSpPr>
          <p:cNvPr id="36" name="Rounded Rectangle 35"/>
          <p:cNvSpPr/>
          <p:nvPr/>
        </p:nvSpPr>
        <p:spPr>
          <a:xfrm>
            <a:off x="14340840" y="7630707"/>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Data </a:t>
            </a:r>
            <a:r>
              <a:rPr lang="nl-NL" dirty="0" err="1" smtClean="0">
                <a:solidFill>
                  <a:schemeClr val="accent3"/>
                </a:solidFill>
              </a:rPr>
              <a:t>Visualization</a:t>
            </a:r>
            <a:endParaRPr lang="en-US" dirty="0">
              <a:solidFill>
                <a:schemeClr val="accent3"/>
              </a:solidFill>
            </a:endParaRPr>
          </a:p>
        </p:txBody>
      </p:sp>
      <p:sp>
        <p:nvSpPr>
          <p:cNvPr id="2" name="Title 1"/>
          <p:cNvSpPr>
            <a:spLocks noGrp="1"/>
          </p:cNvSpPr>
          <p:nvPr>
            <p:ph type="title"/>
          </p:nvPr>
        </p:nvSpPr>
        <p:spPr/>
        <p:txBody>
          <a:bodyPr/>
          <a:lstStyle/>
          <a:p>
            <a:r>
              <a:rPr lang="nl-NL" dirty="0" smtClean="0"/>
              <a:t>Extended business scenario (2017)</a:t>
            </a:r>
            <a:endParaRPr lang="en-US" dirty="0"/>
          </a:p>
        </p:txBody>
      </p:sp>
      <p:sp>
        <p:nvSpPr>
          <p:cNvPr id="5" name="Explosion 1 4"/>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6"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9"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10" name="Picture 9"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8" name="Smiley Face 17"/>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Smiley Face 18"/>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Block Arc 19"/>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ounded Rectangle 20"/>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2" name="Rounded Rectangle 21"/>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a:t>
            </a:r>
            <a:r>
              <a:rPr lang="nl-NL" dirty="0"/>
              <a:t>P</a:t>
            </a:r>
            <a:r>
              <a:rPr lang="nl-NL" dirty="0" smtClean="0"/>
              <a:t>ortal</a:t>
            </a:r>
            <a:endParaRPr lang="en-US" dirty="0"/>
          </a:p>
        </p:txBody>
      </p:sp>
      <p:sp>
        <p:nvSpPr>
          <p:cNvPr id="23" name="Right Arrow 22"/>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21" idx="3"/>
            <a:endCxn id="17"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2"/>
            <a:endCxn id="22"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8936806">
            <a:off x="14589040" y="5030662"/>
            <a:ext cx="1066549" cy="360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5377159" y="3768091"/>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Send</a:t>
            </a:r>
            <a:r>
              <a:rPr lang="nl-NL" dirty="0" smtClean="0">
                <a:solidFill>
                  <a:schemeClr val="accent3"/>
                </a:solidFill>
              </a:rPr>
              <a:t> email, </a:t>
            </a:r>
          </a:p>
          <a:p>
            <a:pPr algn="ctr"/>
            <a:r>
              <a:rPr lang="nl-NL" dirty="0" smtClean="0">
                <a:solidFill>
                  <a:schemeClr val="accent3"/>
                </a:solidFill>
              </a:rPr>
              <a:t>Update Document, …</a:t>
            </a:r>
            <a:endParaRPr lang="en-US" dirty="0">
              <a:solidFill>
                <a:schemeClr val="accent3"/>
              </a:solidFill>
            </a:endParaRPr>
          </a:p>
        </p:txBody>
      </p:sp>
      <p:sp>
        <p:nvSpPr>
          <p:cNvPr id="29" name="Rounded Rectangle 28"/>
          <p:cNvSpPr/>
          <p:nvPr/>
        </p:nvSpPr>
        <p:spPr>
          <a:xfrm>
            <a:off x="15377159" y="5851404"/>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Access Artist </a:t>
            </a:r>
            <a:r>
              <a:rPr lang="nl-NL" dirty="0" err="1" smtClean="0">
                <a:solidFill>
                  <a:schemeClr val="accent3"/>
                </a:solidFill>
              </a:rPr>
              <a:t>proposal</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Chat </a:t>
            </a:r>
            <a:r>
              <a:rPr lang="nl-NL" dirty="0" err="1" smtClean="0">
                <a:solidFill>
                  <a:schemeClr val="accent3"/>
                </a:solidFill>
              </a:rPr>
              <a:t>client</a:t>
            </a:r>
            <a:endParaRPr lang="en-US" dirty="0">
              <a:solidFill>
                <a:schemeClr val="accent3"/>
              </a:solidFill>
            </a:endParaRPr>
          </a:p>
        </p:txBody>
      </p:sp>
      <p:sp>
        <p:nvSpPr>
          <p:cNvPr id="30" name="Right Arrow 29"/>
          <p:cNvSpPr/>
          <p:nvPr/>
        </p:nvSpPr>
        <p:spPr>
          <a:xfrm rot="11823981">
            <a:off x="14584259" y="5828556"/>
            <a:ext cx="845238"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3661202" y="6459423"/>
            <a:ext cx="1461112"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Mobile App</a:t>
            </a:r>
            <a:endParaRPr lang="en-US" dirty="0">
              <a:solidFill>
                <a:schemeClr val="accent3"/>
              </a:solidFill>
            </a:endParaRPr>
          </a:p>
        </p:txBody>
      </p:sp>
      <p:sp>
        <p:nvSpPr>
          <p:cNvPr id="32" name="Right Arrow 31"/>
          <p:cNvSpPr/>
          <p:nvPr/>
        </p:nvSpPr>
        <p:spPr>
          <a:xfrm rot="15861290">
            <a:off x="13900496" y="6039634"/>
            <a:ext cx="638330"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3090725" y="738509"/>
            <a:ext cx="3411613"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Provide</a:t>
            </a:r>
            <a:r>
              <a:rPr lang="nl-NL" dirty="0" smtClean="0">
                <a:solidFill>
                  <a:schemeClr val="accent3"/>
                </a:solidFill>
              </a:rPr>
              <a:t> end </a:t>
            </a:r>
            <a:r>
              <a:rPr lang="nl-NL" dirty="0" err="1" smtClean="0">
                <a:solidFill>
                  <a:schemeClr val="accent3"/>
                </a:solidFill>
              </a:rPr>
              <a:t>to</a:t>
            </a:r>
            <a:r>
              <a:rPr lang="nl-NL" dirty="0" smtClean="0">
                <a:solidFill>
                  <a:schemeClr val="accent3"/>
                </a:solidFill>
              </a:rPr>
              <a:t> end monitoring at business </a:t>
            </a:r>
            <a:r>
              <a:rPr lang="nl-NL" dirty="0" err="1" smtClean="0">
                <a:solidFill>
                  <a:schemeClr val="accent3"/>
                </a:solidFill>
              </a:rPr>
              <a:t>and</a:t>
            </a:r>
            <a:r>
              <a:rPr lang="nl-NL" dirty="0" smtClean="0">
                <a:solidFill>
                  <a:schemeClr val="accent3"/>
                </a:solidFill>
              </a:rPr>
              <a:t> IT level</a:t>
            </a:r>
            <a:endParaRPr lang="en-US" dirty="0">
              <a:solidFill>
                <a:schemeClr val="accent3"/>
              </a:solidFill>
            </a:endParaRPr>
          </a:p>
        </p:txBody>
      </p:sp>
      <p:sp>
        <p:nvSpPr>
          <p:cNvPr id="34" name="Right Arrow 33"/>
          <p:cNvSpPr/>
          <p:nvPr/>
        </p:nvSpPr>
        <p:spPr>
          <a:xfrm rot="18936806">
            <a:off x="12744712" y="1466545"/>
            <a:ext cx="617466" cy="168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204960" y="3773338"/>
            <a:ext cx="2480486"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Lower</a:t>
            </a:r>
            <a:r>
              <a:rPr lang="nl-NL" dirty="0" smtClean="0">
                <a:solidFill>
                  <a:schemeClr val="accent3"/>
                </a:solidFill>
              </a:rPr>
              <a:t> </a:t>
            </a:r>
            <a:r>
              <a:rPr lang="nl-NL" dirty="0" err="1" smtClean="0">
                <a:solidFill>
                  <a:schemeClr val="accent3"/>
                </a:solidFill>
              </a:rPr>
              <a:t>cost</a:t>
            </a:r>
            <a:r>
              <a:rPr lang="nl-NL" dirty="0" smtClean="0">
                <a:solidFill>
                  <a:schemeClr val="accent3"/>
                </a:solidFill>
              </a:rPr>
              <a:t>/</a:t>
            </a:r>
            <a:r>
              <a:rPr lang="nl-NL" dirty="0" err="1" smtClean="0">
                <a:solidFill>
                  <a:schemeClr val="accent3"/>
                </a:solidFill>
              </a:rPr>
              <a:t>increase</a:t>
            </a:r>
            <a:r>
              <a:rPr lang="nl-NL" dirty="0" smtClean="0">
                <a:solidFill>
                  <a:schemeClr val="accent3"/>
                </a:solidFill>
              </a:rPr>
              <a:t> speed  of </a:t>
            </a:r>
            <a:r>
              <a:rPr lang="nl-NL" dirty="0" err="1" smtClean="0">
                <a:solidFill>
                  <a:schemeClr val="accent3"/>
                </a:solidFill>
              </a:rPr>
              <a:t>using</a:t>
            </a:r>
            <a:r>
              <a:rPr lang="nl-NL" dirty="0" smtClean="0">
                <a:solidFill>
                  <a:schemeClr val="accent3"/>
                </a:solidFill>
              </a:rPr>
              <a:t> 3rd party </a:t>
            </a:r>
            <a:r>
              <a:rPr lang="nl-NL" dirty="0" err="1" smtClean="0">
                <a:solidFill>
                  <a:schemeClr val="accent3"/>
                </a:solidFill>
              </a:rPr>
              <a:t>APIs</a:t>
            </a:r>
            <a:endParaRPr lang="en-US" dirty="0">
              <a:solidFill>
                <a:schemeClr val="accent3"/>
              </a:solidFill>
            </a:endParaRPr>
          </a:p>
        </p:txBody>
      </p:sp>
      <p:sp>
        <p:nvSpPr>
          <p:cNvPr id="37" name="Rounded Rectangle 36"/>
          <p:cNvSpPr/>
          <p:nvPr/>
        </p:nvSpPr>
        <p:spPr>
          <a:xfrm>
            <a:off x="9299885" y="6219010"/>
            <a:ext cx="2290635" cy="10806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Business </a:t>
            </a:r>
            <a:r>
              <a:rPr lang="nl-NL" dirty="0" err="1" smtClean="0">
                <a:solidFill>
                  <a:schemeClr val="accent3"/>
                </a:solidFill>
              </a:rPr>
              <a:t>APIs</a:t>
            </a:r>
            <a:endParaRPr lang="en-US" dirty="0">
              <a:solidFill>
                <a:schemeClr val="accent3"/>
              </a:solidFill>
            </a:endParaRPr>
          </a:p>
        </p:txBody>
      </p:sp>
      <p:sp>
        <p:nvSpPr>
          <p:cNvPr id="38" name="Rounded Rectangle 37"/>
          <p:cNvSpPr/>
          <p:nvPr/>
        </p:nvSpPr>
        <p:spPr>
          <a:xfrm>
            <a:off x="330916" y="6962811"/>
            <a:ext cx="3731218" cy="18284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Use</a:t>
            </a:r>
            <a:r>
              <a:rPr lang="nl-NL" dirty="0" smtClean="0">
                <a:solidFill>
                  <a:schemeClr val="accent3"/>
                </a:solidFill>
              </a:rPr>
              <a:t> </a:t>
            </a:r>
            <a:r>
              <a:rPr lang="nl-NL" dirty="0" err="1" smtClean="0">
                <a:solidFill>
                  <a:schemeClr val="accent3"/>
                </a:solidFill>
              </a:rPr>
              <a:t>automated</a:t>
            </a:r>
            <a:r>
              <a:rPr lang="nl-NL" dirty="0" smtClean="0">
                <a:solidFill>
                  <a:schemeClr val="accent3"/>
                </a:solidFill>
              </a:rPr>
              <a:t> </a:t>
            </a:r>
            <a:r>
              <a:rPr lang="nl-NL" dirty="0" err="1" smtClean="0">
                <a:solidFill>
                  <a:schemeClr val="accent3"/>
                </a:solidFill>
              </a:rPr>
              <a:t>collaboration</a:t>
            </a:r>
            <a:r>
              <a:rPr lang="nl-NL" dirty="0" smtClean="0">
                <a:solidFill>
                  <a:schemeClr val="accent3"/>
                </a:solidFill>
              </a:rPr>
              <a:t> platform </a:t>
            </a:r>
            <a:r>
              <a:rPr lang="nl-NL" dirty="0" err="1" smtClean="0">
                <a:solidFill>
                  <a:schemeClr val="accent3"/>
                </a:solidFill>
              </a:rPr>
              <a:t>with</a:t>
            </a:r>
            <a:r>
              <a:rPr lang="nl-NL" dirty="0" smtClean="0">
                <a:solidFill>
                  <a:schemeClr val="accent3"/>
                </a:solidFill>
              </a:rPr>
              <a:t> source control </a:t>
            </a:r>
            <a:r>
              <a:rPr lang="nl-NL" dirty="0" err="1" smtClean="0">
                <a:solidFill>
                  <a:schemeClr val="accent3"/>
                </a:solidFill>
              </a:rPr>
              <a:t>and</a:t>
            </a:r>
            <a:r>
              <a:rPr lang="nl-NL" dirty="0" smtClean="0">
                <a:solidFill>
                  <a:schemeClr val="accent3"/>
                </a:solidFill>
              </a:rPr>
              <a:t> </a:t>
            </a:r>
            <a:r>
              <a:rPr lang="nl-NL" dirty="0" err="1" smtClean="0">
                <a:solidFill>
                  <a:schemeClr val="accent3"/>
                </a:solidFill>
              </a:rPr>
              <a:t>continuous</a:t>
            </a:r>
            <a:r>
              <a:rPr lang="nl-NL" dirty="0" smtClean="0">
                <a:solidFill>
                  <a:schemeClr val="accent3"/>
                </a:solidFill>
              </a:rPr>
              <a:t> delivery</a:t>
            </a:r>
            <a:endParaRPr lang="en-US" dirty="0">
              <a:solidFill>
                <a:schemeClr val="accent3"/>
              </a:solidFill>
            </a:endParaRPr>
          </a:p>
        </p:txBody>
      </p:sp>
    </p:spTree>
    <p:extLst>
      <p:ext uri="{BB962C8B-B14F-4D97-AF65-F5344CB8AC3E}">
        <p14:creationId xmlns:p14="http://schemas.microsoft.com/office/powerpoint/2010/main" val="217179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262229" cy="1346288"/>
          </a:xfrm>
        </p:spPr>
        <p:txBody>
          <a:bodyPr/>
          <a:lstStyle/>
          <a:p>
            <a:r>
              <a:rPr lang="en-US" dirty="0" smtClean="0"/>
              <a:t>The Conference Artist Proposals Portal</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Add screenshot of JET Portal</a:t>
            </a:r>
          </a:p>
          <a:p>
            <a:r>
              <a:rPr lang="en-US" dirty="0" smtClean="0"/>
              <a:t>Show: demo of portal including Like feature</a:t>
            </a:r>
          </a:p>
          <a:p>
            <a:r>
              <a:rPr lang="en-US" dirty="0" smtClean="0"/>
              <a:t>Discuss desirable new feature</a:t>
            </a:r>
          </a:p>
          <a:p>
            <a:pPr lvl="1"/>
            <a:r>
              <a:rPr lang="en-US" dirty="0"/>
              <a:t>(prepare an enhancement that perhaps  has one aspect that we can let the audience decide – such as a title or some other boilerplate text.</a:t>
            </a:r>
            <a:endParaRPr lang="nl-NL" dirty="0"/>
          </a:p>
        </p:txBody>
      </p:sp>
    </p:spTree>
    <p:extLst>
      <p:ext uri="{BB962C8B-B14F-4D97-AF65-F5344CB8AC3E}">
        <p14:creationId xmlns:p14="http://schemas.microsoft.com/office/powerpoint/2010/main" val="142779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5966338" cy="1346288"/>
          </a:xfrm>
        </p:spPr>
        <p:txBody>
          <a:bodyPr/>
          <a:lstStyle/>
          <a:p>
            <a:r>
              <a:rPr lang="en-US" sz="4800" dirty="0" smtClean="0"/>
              <a:t>Developer cloud service – project management, source control, automated build &amp; deploy</a:t>
            </a:r>
            <a:endParaRPr lang="nl-NL" sz="4800"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a:t>
            </a:r>
            <a:r>
              <a:rPr lang="en-US" dirty="0" err="1" smtClean="0"/>
              <a:t>DevCS</a:t>
            </a:r>
            <a:endParaRPr lang="en-US" dirty="0" smtClean="0"/>
          </a:p>
          <a:p>
            <a:r>
              <a:rPr lang="en-US" dirty="0" smtClean="0"/>
              <a:t>Demo:</a:t>
            </a:r>
          </a:p>
          <a:p>
            <a:pPr lvl="1"/>
            <a:r>
              <a:rPr lang="en-US" dirty="0" smtClean="0"/>
              <a:t>Show project, sources, build job</a:t>
            </a:r>
          </a:p>
          <a:p>
            <a:pPr lvl="1"/>
            <a:r>
              <a:rPr lang="en-US" dirty="0" smtClean="0"/>
              <a:t>Create incident for new desirable feature</a:t>
            </a:r>
          </a:p>
        </p:txBody>
      </p:sp>
    </p:spTree>
    <p:extLst>
      <p:ext uri="{BB962C8B-B14F-4D97-AF65-F5344CB8AC3E}">
        <p14:creationId xmlns:p14="http://schemas.microsoft.com/office/powerpoint/2010/main" val="2473499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865683"/>
            <a:ext cx="14739224" cy="2090702"/>
          </a:xfrm>
        </p:spPr>
        <p:txBody>
          <a:bodyPr/>
          <a:lstStyle/>
          <a:p>
            <a:r>
              <a:rPr lang="nl-NL" dirty="0" err="1" smtClean="0"/>
              <a:t>Now</a:t>
            </a:r>
            <a:r>
              <a:rPr lang="nl-NL" dirty="0" smtClean="0"/>
              <a:t> </a:t>
            </a:r>
            <a:r>
              <a:rPr lang="nl-NL" dirty="0" err="1" smtClean="0"/>
              <a:t>you</a:t>
            </a:r>
            <a:r>
              <a:rPr lang="nl-NL" dirty="0" smtClean="0"/>
              <a:t> tweet </a:t>
            </a:r>
            <a:r>
              <a:rPr lang="nl-NL" dirty="0" err="1" smtClean="0"/>
              <a:t>your</a:t>
            </a:r>
            <a:r>
              <a:rPr lang="nl-NL" dirty="0" smtClean="0"/>
              <a:t> Artist </a:t>
            </a:r>
            <a:r>
              <a:rPr lang="nl-NL" dirty="0" err="1" smtClean="0"/>
              <a:t>Proposal</a:t>
            </a:r>
            <a:r>
              <a:rPr lang="nl-NL" dirty="0" smtClean="0"/>
              <a:t> for OOW 2017</a:t>
            </a:r>
            <a:endParaRPr lang="en-US" dirty="0"/>
          </a:p>
        </p:txBody>
      </p:sp>
      <p:sp>
        <p:nvSpPr>
          <p:cNvPr id="3" name="Subtitle 2"/>
          <p:cNvSpPr>
            <a:spLocks noGrp="1"/>
          </p:cNvSpPr>
          <p:nvPr>
            <p:ph type="subTitle" idx="1"/>
          </p:nvPr>
        </p:nvSpPr>
        <p:spPr>
          <a:xfrm>
            <a:off x="1569393" y="2711556"/>
            <a:ext cx="14611136" cy="2492587"/>
          </a:xfrm>
        </p:spPr>
        <p:txBody>
          <a:bodyPr>
            <a:normAutofit/>
          </a:bodyPr>
          <a:lstStyle/>
          <a:p>
            <a:r>
              <a:rPr lang="nl-NL" sz="4700" dirty="0" err="1"/>
              <a:t>Use</a:t>
            </a:r>
            <a:r>
              <a:rPr lang="nl-NL" sz="4700" dirty="0"/>
              <a:t> </a:t>
            </a:r>
            <a:r>
              <a:rPr lang="nl-NL" sz="4700" dirty="0" err="1"/>
              <a:t>the</a:t>
            </a:r>
            <a:r>
              <a:rPr lang="nl-NL" sz="4700" dirty="0"/>
              <a:t> hashtag </a:t>
            </a:r>
            <a:r>
              <a:rPr lang="nl-NL" sz="4700" b="1" dirty="0" smtClean="0">
                <a:solidFill>
                  <a:schemeClr val="tx2">
                    <a:lumMod val="85000"/>
                    <a:lumOff val="15000"/>
                  </a:schemeClr>
                </a:solidFill>
              </a:rPr>
              <a:t>#paasaces</a:t>
            </a:r>
            <a:r>
              <a:rPr lang="nl-NL" sz="4700" dirty="0" smtClean="0"/>
              <a:t> </a:t>
            </a:r>
            <a:r>
              <a:rPr lang="nl-NL" sz="4700" dirty="0" err="1"/>
              <a:t>to</a:t>
            </a:r>
            <a:r>
              <a:rPr lang="nl-NL" sz="4700" dirty="0"/>
              <a:t> get </a:t>
            </a:r>
            <a:r>
              <a:rPr lang="nl-NL" sz="4700" dirty="0" err="1" smtClean="0"/>
              <a:t>noticed</a:t>
            </a:r>
            <a:endParaRPr lang="nl-NL" sz="4700" dirty="0"/>
          </a:p>
          <a:p>
            <a:r>
              <a:rPr lang="nl-NL" sz="4700" dirty="0" err="1"/>
              <a:t>and</a:t>
            </a:r>
            <a:r>
              <a:rPr lang="nl-NL" sz="4700" dirty="0"/>
              <a:t> </a:t>
            </a:r>
            <a:r>
              <a:rPr lang="nl-NL" sz="4700" dirty="0" err="1"/>
              <a:t>add</a:t>
            </a:r>
            <a:r>
              <a:rPr lang="nl-NL" sz="4700" dirty="0"/>
              <a:t> </a:t>
            </a:r>
            <a:r>
              <a:rPr lang="nl-NL" sz="4700" dirty="0" err="1"/>
              <a:t>your</a:t>
            </a:r>
            <a:r>
              <a:rPr lang="nl-NL" sz="4700" dirty="0"/>
              <a:t> </a:t>
            </a:r>
            <a:r>
              <a:rPr lang="nl-NL" sz="4700" dirty="0" err="1"/>
              <a:t>favorite</a:t>
            </a:r>
            <a:r>
              <a:rPr lang="nl-NL" sz="4700" dirty="0"/>
              <a:t> artist </a:t>
            </a:r>
            <a:r>
              <a:rPr lang="nl-NL" sz="4700" dirty="0" err="1" smtClean="0"/>
              <a:t>using</a:t>
            </a:r>
            <a:r>
              <a:rPr lang="nl-NL" sz="4700" dirty="0" smtClean="0"/>
              <a:t> </a:t>
            </a:r>
            <a:r>
              <a:rPr lang="nl-NL" sz="4700" dirty="0" err="1" smtClean="0"/>
              <a:t>another</a:t>
            </a:r>
            <a:r>
              <a:rPr lang="nl-NL" sz="4700" dirty="0" smtClean="0"/>
              <a:t> hashtag</a:t>
            </a:r>
            <a:endParaRPr lang="nl-NL" sz="4700" dirty="0"/>
          </a:p>
          <a:p>
            <a:r>
              <a:rPr lang="nl-NL" sz="4100" b="1" dirty="0" err="1"/>
              <a:t>Note</a:t>
            </a:r>
            <a:r>
              <a:rPr lang="nl-NL" sz="4100" b="1" dirty="0"/>
              <a:t>: </a:t>
            </a:r>
            <a:r>
              <a:rPr lang="nl-NL" sz="4100" b="1" dirty="0" err="1"/>
              <a:t>use</a:t>
            </a:r>
            <a:r>
              <a:rPr lang="nl-NL" sz="4100" b="1" dirty="0"/>
              <a:t> </a:t>
            </a:r>
            <a:r>
              <a:rPr lang="nl-NL" sz="4100" b="1" dirty="0" err="1"/>
              <a:t>underscore</a:t>
            </a:r>
            <a:r>
              <a:rPr lang="nl-NL" sz="4100" b="1" dirty="0"/>
              <a:t> for </a:t>
            </a:r>
            <a:r>
              <a:rPr lang="nl-NL" sz="4100" b="1" dirty="0" err="1"/>
              <a:t>space</a:t>
            </a:r>
            <a:r>
              <a:rPr lang="nl-NL" sz="4700" dirty="0"/>
              <a:t> </a:t>
            </a:r>
            <a:endParaRPr lang="en-US" sz="4700"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630" y="575523"/>
            <a:ext cx="1136722" cy="693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4319" y="638336"/>
            <a:ext cx="1251125" cy="76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1555" y="252133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7418" y="1269183"/>
            <a:ext cx="284182" cy="173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073" y="116104"/>
            <a:ext cx="1889588" cy="1153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1712" y="307466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46202" y="331694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342" y="2757569"/>
            <a:ext cx="284180" cy="1734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185" y="5210810"/>
            <a:ext cx="9542175" cy="4097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22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11166</TotalTime>
  <Words>1342</Words>
  <Application>Microsoft Office PowerPoint</Application>
  <PresentationFormat>Custom</PresentationFormat>
  <Paragraphs>244</Paragraphs>
  <Slides>28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Arial Narrow</vt:lpstr>
      <vt:lpstr>Arial Unicode MS</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Process cloud service for human workflow</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Remember that new feature?</vt:lpstr>
      <vt:lpstr>End to end operational monitoring</vt:lpstr>
      <vt:lpstr>Conclusion</vt:lpstr>
      <vt:lpstr>Cloud services architecture++</vt:lpstr>
      <vt:lpstr>Conclusion</vt:lpstr>
      <vt:lpstr>PowerPoint Presentation</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288</cp:revision>
  <dcterms:created xsi:type="dcterms:W3CDTF">2016-11-24T07:31:17Z</dcterms:created>
  <dcterms:modified xsi:type="dcterms:W3CDTF">2017-09-27T11:13:30Z</dcterms:modified>
</cp:coreProperties>
</file>